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0" r:id="rId1"/>
  </p:sldMasterIdLst>
  <p:notesMasterIdLst>
    <p:notesMasterId r:id="rId36"/>
  </p:notesMasterIdLst>
  <p:handoutMasterIdLst>
    <p:handoutMasterId r:id="rId37"/>
  </p:handoutMasterIdLst>
  <p:sldIdLst>
    <p:sldId id="261" r:id="rId2"/>
    <p:sldId id="262" r:id="rId3"/>
    <p:sldId id="263" r:id="rId4"/>
    <p:sldId id="265" r:id="rId5"/>
    <p:sldId id="264" r:id="rId6"/>
    <p:sldId id="267" r:id="rId7"/>
    <p:sldId id="268" r:id="rId8"/>
    <p:sldId id="269" r:id="rId9"/>
    <p:sldId id="270" r:id="rId10"/>
    <p:sldId id="271" r:id="rId11"/>
    <p:sldId id="266" r:id="rId12"/>
    <p:sldId id="272" r:id="rId13"/>
    <p:sldId id="273" r:id="rId14"/>
    <p:sldId id="274" r:id="rId15"/>
    <p:sldId id="275" r:id="rId16"/>
    <p:sldId id="276" r:id="rId17"/>
    <p:sldId id="277" r:id="rId18"/>
    <p:sldId id="278" r:id="rId19"/>
    <p:sldId id="279" r:id="rId20"/>
    <p:sldId id="280" r:id="rId21"/>
    <p:sldId id="282" r:id="rId22"/>
    <p:sldId id="283" r:id="rId23"/>
    <p:sldId id="284" r:id="rId24"/>
    <p:sldId id="286" r:id="rId25"/>
    <p:sldId id="288" r:id="rId26"/>
    <p:sldId id="289" r:id="rId27"/>
    <p:sldId id="290" r:id="rId28"/>
    <p:sldId id="292" r:id="rId29"/>
    <p:sldId id="293" r:id="rId30"/>
    <p:sldId id="294" r:id="rId31"/>
    <p:sldId id="295" r:id="rId32"/>
    <p:sldId id="296" r:id="rId33"/>
    <p:sldId id="297" r:id="rId34"/>
    <p:sldId id="260" r:id="rId35"/>
  </p:sldIdLst>
  <p:sldSz cx="12192000" cy="6858000"/>
  <p:notesSz cx="7099300" cy="10234613"/>
  <p:defaultTextStyle>
    <a:defPPr>
      <a:defRPr lang="de-DE"/>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tandardabschnitt" id="{524D383B-1A99-43E0-96DD-419721A6DE1F}">
          <p14:sldIdLst>
            <p14:sldId id="261"/>
            <p14:sldId id="262"/>
            <p14:sldId id="263"/>
            <p14:sldId id="265"/>
            <p14:sldId id="264"/>
            <p14:sldId id="267"/>
            <p14:sldId id="268"/>
            <p14:sldId id="269"/>
            <p14:sldId id="270"/>
            <p14:sldId id="271"/>
            <p14:sldId id="266"/>
            <p14:sldId id="272"/>
            <p14:sldId id="273"/>
            <p14:sldId id="274"/>
            <p14:sldId id="275"/>
            <p14:sldId id="276"/>
            <p14:sldId id="277"/>
            <p14:sldId id="278"/>
            <p14:sldId id="279"/>
            <p14:sldId id="280"/>
            <p14:sldId id="282"/>
            <p14:sldId id="283"/>
            <p14:sldId id="284"/>
            <p14:sldId id="286"/>
            <p14:sldId id="288"/>
            <p14:sldId id="289"/>
            <p14:sldId id="290"/>
            <p14:sldId id="292"/>
            <p14:sldId id="293"/>
            <p14:sldId id="294"/>
            <p14:sldId id="295"/>
            <p14:sldId id="296"/>
            <p14:sldId id="297"/>
            <p14:sldId id="2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0" userDrawn="1">
          <p15:clr>
            <a:srgbClr val="A4A3A4"/>
          </p15:clr>
        </p15:guide>
        <p15:guide id="3" orient="horz" pos="3224" userDrawn="1">
          <p15:clr>
            <a:srgbClr val="A4A3A4"/>
          </p15:clr>
        </p15:guide>
        <p15:guide id="4"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51D"/>
    <a:srgbClr val="FF8588"/>
    <a:srgbClr val="CC0000"/>
    <a:srgbClr val="F7F7F7"/>
    <a:srgbClr val="F5F5F5"/>
    <a:srgbClr val="EE6C00"/>
    <a:srgbClr val="AB0200"/>
    <a:srgbClr val="AC0E16"/>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682" autoAdjust="0"/>
  </p:normalViewPr>
  <p:slideViewPr>
    <p:cSldViewPr>
      <p:cViewPr varScale="1">
        <p:scale>
          <a:sx n="91" d="100"/>
          <a:sy n="91" d="100"/>
        </p:scale>
        <p:origin x="1296" y="78"/>
      </p:cViewPr>
      <p:guideLst>
        <p:guide orient="horz" pos="2160"/>
        <p:guide pos="3840"/>
      </p:guideLst>
    </p:cSldViewPr>
  </p:slideViewPr>
  <p:outlineViewPr>
    <p:cViewPr>
      <p:scale>
        <a:sx n="33" d="100"/>
        <a:sy n="33" d="100"/>
      </p:scale>
      <p:origin x="18"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5" d="100"/>
          <a:sy n="75" d="100"/>
        </p:scale>
        <p:origin x="3096" y="84"/>
      </p:cViewPr>
      <p:guideLst>
        <p:guide orient="horz" pos="3109"/>
        <p:guide pos="2140"/>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73FC6-31CB-4551-A01C-28214DF89A4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de-DE"/>
        </a:p>
      </dgm:t>
    </dgm:pt>
    <dgm:pt modelId="{533F69A1-FF8D-496B-839E-BEE4CF65A68F}">
      <dgm:prSet phldrT="[Text]" custT="1"/>
      <dgm:spPr>
        <a:solidFill>
          <a:srgbClr val="AE151D"/>
        </a:solidFill>
      </dgm:spPr>
      <dgm:t>
        <a:bodyPr/>
        <a:lstStyle/>
        <a:p>
          <a:r>
            <a:rPr lang="de-DE" sz="1600" dirty="0">
              <a:latin typeface="Century Gothic" panose="020B0502020202020204" pitchFamily="34" charset="0"/>
            </a:rPr>
            <a:t>Mitarbeitertraining</a:t>
          </a:r>
          <a:endParaRPr lang="de-DE" sz="1600" dirty="0"/>
        </a:p>
      </dgm:t>
    </dgm:pt>
    <dgm:pt modelId="{8A1ACCC8-E8D9-4321-9784-42D7CD1EBA4D}" type="parTrans" cxnId="{3C8436FC-E36F-4EF1-8E56-D6001BC6F768}">
      <dgm:prSet/>
      <dgm:spPr/>
      <dgm:t>
        <a:bodyPr/>
        <a:lstStyle/>
        <a:p>
          <a:endParaRPr lang="de-DE"/>
        </a:p>
      </dgm:t>
    </dgm:pt>
    <dgm:pt modelId="{DA09AE9C-C12A-46A2-A4B2-D3E1DCA0C8C2}" type="sibTrans" cxnId="{3C8436FC-E36F-4EF1-8E56-D6001BC6F768}">
      <dgm:prSet/>
      <dgm:spPr/>
      <dgm:t>
        <a:bodyPr/>
        <a:lstStyle/>
        <a:p>
          <a:endParaRPr lang="de-DE"/>
        </a:p>
      </dgm:t>
    </dgm:pt>
    <dgm:pt modelId="{65D67734-A8CC-40DB-B554-10926A585675}">
      <dgm:prSet phldrT="[Text]" custT="1"/>
      <dgm:spPr>
        <a:solidFill>
          <a:srgbClr val="FFC000">
            <a:alpha val="89804"/>
          </a:srgbClr>
        </a:solidFill>
      </dgm:spPr>
      <dgm:t>
        <a:bodyPr/>
        <a:lstStyle/>
        <a:p>
          <a:r>
            <a:rPr lang="de-DE" sz="1600" dirty="0">
              <a:latin typeface="Century Gothic" panose="020B0502020202020204" pitchFamily="34" charset="0"/>
            </a:rPr>
            <a:t>Besserer Umgang mit Aggression und Gewalt, deeskalierende Gesprächsführung</a:t>
          </a:r>
          <a:endParaRPr lang="de-DE" sz="1600" dirty="0"/>
        </a:p>
      </dgm:t>
    </dgm:pt>
    <dgm:pt modelId="{6BC93D35-88F3-47CD-A77B-09BE7808E91D}" type="parTrans" cxnId="{EA571F4D-5BE1-49E7-951E-CD2398CC8C40}">
      <dgm:prSet/>
      <dgm:spPr/>
      <dgm:t>
        <a:bodyPr/>
        <a:lstStyle/>
        <a:p>
          <a:endParaRPr lang="de-DE"/>
        </a:p>
      </dgm:t>
    </dgm:pt>
    <dgm:pt modelId="{7EDEA986-DE2C-4C2E-B7DF-6B00F0C950F8}" type="sibTrans" cxnId="{EA571F4D-5BE1-49E7-951E-CD2398CC8C40}">
      <dgm:prSet/>
      <dgm:spPr/>
      <dgm:t>
        <a:bodyPr/>
        <a:lstStyle/>
        <a:p>
          <a:endParaRPr lang="de-DE"/>
        </a:p>
      </dgm:t>
    </dgm:pt>
    <dgm:pt modelId="{66BCFE5C-D726-43AD-92D5-D3576221C7B2}">
      <dgm:prSet phldrT="[Text]" custT="1"/>
      <dgm:spPr/>
      <dgm:t>
        <a:bodyPr/>
        <a:lstStyle/>
        <a:p>
          <a:r>
            <a:rPr lang="de-DE" sz="1600" dirty="0">
              <a:latin typeface="Century Gothic" panose="020B0502020202020204" pitchFamily="34" charset="0"/>
            </a:rPr>
            <a:t>Führt zu einer Reduktion von Zwangsmaßnahmen</a:t>
          </a:r>
          <a:endParaRPr lang="de-DE" sz="1600" dirty="0"/>
        </a:p>
      </dgm:t>
    </dgm:pt>
    <dgm:pt modelId="{8DE2A01D-21BA-47EC-874A-8562B2CBAB1E}" type="parTrans" cxnId="{947F6FD1-A4E9-4E5E-A8DD-8C9FC1EA98E7}">
      <dgm:prSet/>
      <dgm:spPr/>
      <dgm:t>
        <a:bodyPr/>
        <a:lstStyle/>
        <a:p>
          <a:endParaRPr lang="de-DE"/>
        </a:p>
      </dgm:t>
    </dgm:pt>
    <dgm:pt modelId="{97DDD00B-701B-474B-A77F-02CF206980ED}" type="sibTrans" cxnId="{947F6FD1-A4E9-4E5E-A8DD-8C9FC1EA98E7}">
      <dgm:prSet/>
      <dgm:spPr/>
      <dgm:t>
        <a:bodyPr/>
        <a:lstStyle/>
        <a:p>
          <a:endParaRPr lang="de-DE"/>
        </a:p>
      </dgm:t>
    </dgm:pt>
    <dgm:pt modelId="{9621684C-D808-4383-A310-4BE73469EBCD}">
      <dgm:prSet phldrT="[Text]" custT="1"/>
      <dgm:spPr>
        <a:solidFill>
          <a:srgbClr val="AE151D"/>
        </a:solidFill>
      </dgm:spPr>
      <dgm:t>
        <a:bodyPr/>
        <a:lstStyle/>
        <a:p>
          <a:r>
            <a:rPr lang="de-DE" sz="1600" dirty="0">
              <a:latin typeface="Century Gothic" panose="020B0502020202020204" pitchFamily="34" charset="0"/>
            </a:rPr>
            <a:t>Organisatorische Interventionen </a:t>
          </a:r>
          <a:endParaRPr lang="de-DE" sz="1600" dirty="0"/>
        </a:p>
      </dgm:t>
    </dgm:pt>
    <dgm:pt modelId="{638F09D0-BDD3-48DB-9D4D-F7834EDCF2F9}" type="parTrans" cxnId="{57984681-D63D-46B0-8928-959B8F9C8CE3}">
      <dgm:prSet/>
      <dgm:spPr/>
      <dgm:t>
        <a:bodyPr/>
        <a:lstStyle/>
        <a:p>
          <a:endParaRPr lang="de-DE"/>
        </a:p>
      </dgm:t>
    </dgm:pt>
    <dgm:pt modelId="{66747001-AFC9-4E24-95B6-937DBD0CDAC1}" type="sibTrans" cxnId="{57984681-D63D-46B0-8928-959B8F9C8CE3}">
      <dgm:prSet/>
      <dgm:spPr/>
      <dgm:t>
        <a:bodyPr/>
        <a:lstStyle/>
        <a:p>
          <a:endParaRPr lang="de-DE"/>
        </a:p>
      </dgm:t>
    </dgm:pt>
    <dgm:pt modelId="{55CE2242-052D-417A-91DC-983B680E0A9E}">
      <dgm:prSet phldrT="[Text]" custT="1"/>
      <dgm:spPr>
        <a:solidFill>
          <a:srgbClr val="FFC000">
            <a:alpha val="89804"/>
          </a:srgbClr>
        </a:solidFill>
      </dgm:spPr>
      <dgm:t>
        <a:bodyPr/>
        <a:lstStyle/>
        <a:p>
          <a:r>
            <a:rPr lang="de-DE" sz="1600" dirty="0">
              <a:latin typeface="Century Gothic" panose="020B0502020202020204" pitchFamily="34" charset="0"/>
            </a:rPr>
            <a:t>Überprüfung von Zwangsmaßnahmen, Verringerung der Wohnbereichsgröße, mehr Personal etc. </a:t>
          </a:r>
          <a:endParaRPr lang="de-DE" sz="1600" dirty="0"/>
        </a:p>
      </dgm:t>
    </dgm:pt>
    <dgm:pt modelId="{0AF35324-8189-4C3E-AF53-9CBE34F5F252}" type="parTrans" cxnId="{092780CA-C7D7-4E00-A9E9-1FEF8E460E45}">
      <dgm:prSet/>
      <dgm:spPr/>
      <dgm:t>
        <a:bodyPr/>
        <a:lstStyle/>
        <a:p>
          <a:endParaRPr lang="de-DE"/>
        </a:p>
      </dgm:t>
    </dgm:pt>
    <dgm:pt modelId="{F68C3682-EE1D-4755-93FA-71759DDF9B0F}" type="sibTrans" cxnId="{092780CA-C7D7-4E00-A9E9-1FEF8E460E45}">
      <dgm:prSet/>
      <dgm:spPr/>
      <dgm:t>
        <a:bodyPr/>
        <a:lstStyle/>
        <a:p>
          <a:endParaRPr lang="de-DE"/>
        </a:p>
      </dgm:t>
    </dgm:pt>
    <dgm:pt modelId="{BF27A6ED-5B80-4C52-BAB9-B2E3C3B26A39}">
      <dgm:prSet phldrT="[Text]" custT="1"/>
      <dgm:spPr/>
      <dgm:t>
        <a:bodyPr/>
        <a:lstStyle/>
        <a:p>
          <a:r>
            <a:rPr lang="de-DE" sz="1600" dirty="0">
              <a:latin typeface="Century Gothic" panose="020B0502020202020204" pitchFamily="34" charset="0"/>
            </a:rPr>
            <a:t>Führt zu einer Reduktion von freiheitsentziehenden Maßnahmen</a:t>
          </a:r>
          <a:endParaRPr lang="de-DE" sz="1600" dirty="0"/>
        </a:p>
      </dgm:t>
    </dgm:pt>
    <dgm:pt modelId="{58CBA8E4-B4AD-4C25-9A4B-9EB0ECF30C92}" type="parTrans" cxnId="{69C07F12-F69A-469A-9023-C391DDA73412}">
      <dgm:prSet/>
      <dgm:spPr/>
      <dgm:t>
        <a:bodyPr/>
        <a:lstStyle/>
        <a:p>
          <a:endParaRPr lang="de-DE"/>
        </a:p>
      </dgm:t>
    </dgm:pt>
    <dgm:pt modelId="{B12C8540-EFC5-4633-8F44-DDC52F494652}" type="sibTrans" cxnId="{69C07F12-F69A-469A-9023-C391DDA73412}">
      <dgm:prSet/>
      <dgm:spPr/>
      <dgm:t>
        <a:bodyPr/>
        <a:lstStyle/>
        <a:p>
          <a:endParaRPr lang="de-DE"/>
        </a:p>
      </dgm:t>
    </dgm:pt>
    <dgm:pt modelId="{89DDECC3-74C9-4F65-977B-50BD50C4A0CE}">
      <dgm:prSet phldrT="[Text]" custT="1"/>
      <dgm:spPr>
        <a:solidFill>
          <a:srgbClr val="AE151D"/>
        </a:solidFill>
      </dgm:spPr>
      <dgm:t>
        <a:bodyPr/>
        <a:lstStyle/>
        <a:p>
          <a:r>
            <a:rPr lang="de-DE" sz="1600" dirty="0">
              <a:latin typeface="Century Gothic" panose="020B0502020202020204" pitchFamily="34" charset="0"/>
            </a:rPr>
            <a:t>Identifikation von Risikobewohnern </a:t>
          </a:r>
          <a:endParaRPr lang="de-DE" sz="1600" dirty="0"/>
        </a:p>
      </dgm:t>
    </dgm:pt>
    <dgm:pt modelId="{C4CEFFC4-6193-4D94-AF56-FEA3BDC695D7}" type="parTrans" cxnId="{77FCF080-291F-487A-A2B1-87396D5FD352}">
      <dgm:prSet/>
      <dgm:spPr/>
      <dgm:t>
        <a:bodyPr/>
        <a:lstStyle/>
        <a:p>
          <a:endParaRPr lang="de-DE"/>
        </a:p>
      </dgm:t>
    </dgm:pt>
    <dgm:pt modelId="{5A2A53F9-6498-4C7E-8058-9649E31999DE}" type="sibTrans" cxnId="{77FCF080-291F-487A-A2B1-87396D5FD352}">
      <dgm:prSet/>
      <dgm:spPr/>
      <dgm:t>
        <a:bodyPr/>
        <a:lstStyle/>
        <a:p>
          <a:endParaRPr lang="de-DE"/>
        </a:p>
      </dgm:t>
    </dgm:pt>
    <dgm:pt modelId="{BADCC01D-4DD4-4860-B729-397ED32B6AE5}">
      <dgm:prSet phldrT="[Text]" custT="1"/>
      <dgm:spPr>
        <a:solidFill>
          <a:srgbClr val="FFC000">
            <a:alpha val="89804"/>
          </a:srgbClr>
        </a:solidFill>
      </dgm:spPr>
      <dgm:t>
        <a:bodyPr/>
        <a:lstStyle/>
        <a:p>
          <a:r>
            <a:rPr lang="de-DE" sz="1600" dirty="0">
              <a:latin typeface="Century Gothic" panose="020B0502020202020204" pitchFamily="34" charset="0"/>
            </a:rPr>
            <a:t>BVC, individuellen Risikopläne, patientenspezifische Frühwarnsymptome</a:t>
          </a:r>
          <a:endParaRPr lang="de-DE" sz="1600" dirty="0"/>
        </a:p>
      </dgm:t>
    </dgm:pt>
    <dgm:pt modelId="{9B3EEE89-46A1-4399-9309-5552A252E0D4}" type="parTrans" cxnId="{10498B5A-2F28-49BE-B304-A9E65D0C8DB6}">
      <dgm:prSet/>
      <dgm:spPr/>
      <dgm:t>
        <a:bodyPr/>
        <a:lstStyle/>
        <a:p>
          <a:endParaRPr lang="de-DE"/>
        </a:p>
      </dgm:t>
    </dgm:pt>
    <dgm:pt modelId="{8EEC4BD0-7928-45CB-B116-19095FAAB7AE}" type="sibTrans" cxnId="{10498B5A-2F28-49BE-B304-A9E65D0C8DB6}">
      <dgm:prSet/>
      <dgm:spPr/>
      <dgm:t>
        <a:bodyPr/>
        <a:lstStyle/>
        <a:p>
          <a:endParaRPr lang="de-DE"/>
        </a:p>
      </dgm:t>
    </dgm:pt>
    <dgm:pt modelId="{77F734BB-A28F-43BD-9EE1-49A20CBACE78}">
      <dgm:prSet phldrT="[Text]" custT="1"/>
      <dgm:spPr/>
      <dgm:t>
        <a:bodyPr/>
        <a:lstStyle/>
        <a:p>
          <a:r>
            <a:rPr lang="de-DE" sz="1600" dirty="0">
              <a:latin typeface="Century Gothic" panose="020B0502020202020204" pitchFamily="34" charset="0"/>
            </a:rPr>
            <a:t>Geht mit einer Reduktion von Zwangsmaßnahmen einher</a:t>
          </a:r>
          <a:endParaRPr lang="de-DE" sz="1600" dirty="0"/>
        </a:p>
      </dgm:t>
    </dgm:pt>
    <dgm:pt modelId="{7DCC9884-AC06-4B6B-A940-CC98C5612E46}" type="parTrans" cxnId="{00F8B859-90BE-401B-864A-BF85B66FE045}">
      <dgm:prSet/>
      <dgm:spPr/>
      <dgm:t>
        <a:bodyPr/>
        <a:lstStyle/>
        <a:p>
          <a:endParaRPr lang="de-DE"/>
        </a:p>
      </dgm:t>
    </dgm:pt>
    <dgm:pt modelId="{53167FC9-23F6-40C2-9CC2-3184D1B3D22E}" type="sibTrans" cxnId="{00F8B859-90BE-401B-864A-BF85B66FE045}">
      <dgm:prSet/>
      <dgm:spPr/>
      <dgm:t>
        <a:bodyPr/>
        <a:lstStyle/>
        <a:p>
          <a:endParaRPr lang="de-DE"/>
        </a:p>
      </dgm:t>
    </dgm:pt>
    <dgm:pt modelId="{8D0E9B94-F28C-4E1B-9467-1656B9BAC118}" type="pres">
      <dgm:prSet presAssocID="{80673FC6-31CB-4551-A01C-28214DF89A42}" presName="Name0" presStyleCnt="0">
        <dgm:presLayoutVars>
          <dgm:chPref val="3"/>
          <dgm:dir/>
          <dgm:animLvl val="lvl"/>
          <dgm:resizeHandles/>
        </dgm:presLayoutVars>
      </dgm:prSet>
      <dgm:spPr/>
    </dgm:pt>
    <dgm:pt modelId="{84D0FAD9-45BB-44F1-BEFE-C3D3DBCAA006}" type="pres">
      <dgm:prSet presAssocID="{533F69A1-FF8D-496B-839E-BEE4CF65A68F}" presName="horFlow" presStyleCnt="0"/>
      <dgm:spPr/>
    </dgm:pt>
    <dgm:pt modelId="{351C1057-32F8-419D-A223-7BE70D5A2402}" type="pres">
      <dgm:prSet presAssocID="{533F69A1-FF8D-496B-839E-BEE4CF65A68F}" presName="bigChev" presStyleLbl="node1" presStyleIdx="0" presStyleCnt="3" custScaleX="93429"/>
      <dgm:spPr/>
    </dgm:pt>
    <dgm:pt modelId="{748359EE-15C0-43CC-AAB1-80ED6F47C260}" type="pres">
      <dgm:prSet presAssocID="{6BC93D35-88F3-47CD-A77B-09BE7808E91D}" presName="parTrans" presStyleCnt="0"/>
      <dgm:spPr/>
    </dgm:pt>
    <dgm:pt modelId="{95E0D72A-1293-4998-BF98-DB3A3CBA0B43}" type="pres">
      <dgm:prSet presAssocID="{65D67734-A8CC-40DB-B554-10926A585675}" presName="node" presStyleLbl="alignAccFollowNode1" presStyleIdx="0" presStyleCnt="6" custScaleX="139125">
        <dgm:presLayoutVars>
          <dgm:bulletEnabled val="1"/>
        </dgm:presLayoutVars>
      </dgm:prSet>
      <dgm:spPr/>
    </dgm:pt>
    <dgm:pt modelId="{289EA45F-2767-4F56-AB75-B3C3EE2A3005}" type="pres">
      <dgm:prSet presAssocID="{7EDEA986-DE2C-4C2E-B7DF-6B00F0C950F8}" presName="sibTrans" presStyleCnt="0"/>
      <dgm:spPr/>
    </dgm:pt>
    <dgm:pt modelId="{19BB9D9C-C311-430A-B91D-493CE06266BD}" type="pres">
      <dgm:prSet presAssocID="{66BCFE5C-D726-43AD-92D5-D3576221C7B2}" presName="node" presStyleLbl="alignAccFollowNode1" presStyleIdx="1" presStyleCnt="6" custScaleX="115094">
        <dgm:presLayoutVars>
          <dgm:bulletEnabled val="1"/>
        </dgm:presLayoutVars>
      </dgm:prSet>
      <dgm:spPr/>
    </dgm:pt>
    <dgm:pt modelId="{1910821F-F122-45BA-8DF4-79CA4F9DCA51}" type="pres">
      <dgm:prSet presAssocID="{533F69A1-FF8D-496B-839E-BEE4CF65A68F}" presName="vSp" presStyleCnt="0"/>
      <dgm:spPr/>
    </dgm:pt>
    <dgm:pt modelId="{C0F95141-40CF-4D09-B196-4FA81C92202A}" type="pres">
      <dgm:prSet presAssocID="{9621684C-D808-4383-A310-4BE73469EBCD}" presName="horFlow" presStyleCnt="0"/>
      <dgm:spPr/>
    </dgm:pt>
    <dgm:pt modelId="{6D64D62E-8B2C-4FE5-AF25-8AA6A6101F01}" type="pres">
      <dgm:prSet presAssocID="{9621684C-D808-4383-A310-4BE73469EBCD}" presName="bigChev" presStyleLbl="node1" presStyleIdx="1" presStyleCnt="3" custScaleX="93429"/>
      <dgm:spPr/>
    </dgm:pt>
    <dgm:pt modelId="{5DD5ABCA-92CB-4F31-A852-5D49146E991A}" type="pres">
      <dgm:prSet presAssocID="{0AF35324-8189-4C3E-AF53-9CBE34F5F252}" presName="parTrans" presStyleCnt="0"/>
      <dgm:spPr/>
    </dgm:pt>
    <dgm:pt modelId="{F260DAD4-957F-44A8-99C4-272353D254BA}" type="pres">
      <dgm:prSet presAssocID="{55CE2242-052D-417A-91DC-983B680E0A9E}" presName="node" presStyleLbl="alignAccFollowNode1" presStyleIdx="2" presStyleCnt="6" custScaleX="139125">
        <dgm:presLayoutVars>
          <dgm:bulletEnabled val="1"/>
        </dgm:presLayoutVars>
      </dgm:prSet>
      <dgm:spPr/>
    </dgm:pt>
    <dgm:pt modelId="{1B09D794-9053-4326-9120-7C04F365FD70}" type="pres">
      <dgm:prSet presAssocID="{F68C3682-EE1D-4755-93FA-71759DDF9B0F}" presName="sibTrans" presStyleCnt="0"/>
      <dgm:spPr/>
    </dgm:pt>
    <dgm:pt modelId="{D2393516-B5BC-4EDD-AF2F-80E2CFD62C50}" type="pres">
      <dgm:prSet presAssocID="{BF27A6ED-5B80-4C52-BAB9-B2E3C3B26A39}" presName="node" presStyleLbl="alignAccFollowNode1" presStyleIdx="3" presStyleCnt="6" custScaleX="115094">
        <dgm:presLayoutVars>
          <dgm:bulletEnabled val="1"/>
        </dgm:presLayoutVars>
      </dgm:prSet>
      <dgm:spPr/>
    </dgm:pt>
    <dgm:pt modelId="{F8761715-D6DD-4317-8ECB-2A146F3B2021}" type="pres">
      <dgm:prSet presAssocID="{9621684C-D808-4383-A310-4BE73469EBCD}" presName="vSp" presStyleCnt="0"/>
      <dgm:spPr/>
    </dgm:pt>
    <dgm:pt modelId="{04C9668F-6817-47AC-930A-816D8803061F}" type="pres">
      <dgm:prSet presAssocID="{89DDECC3-74C9-4F65-977B-50BD50C4A0CE}" presName="horFlow" presStyleCnt="0"/>
      <dgm:spPr/>
    </dgm:pt>
    <dgm:pt modelId="{9CCA4FA5-417F-47DE-B6B9-1CDB05050DC1}" type="pres">
      <dgm:prSet presAssocID="{89DDECC3-74C9-4F65-977B-50BD50C4A0CE}" presName="bigChev" presStyleLbl="node1" presStyleIdx="2" presStyleCnt="3" custScaleX="93429"/>
      <dgm:spPr/>
    </dgm:pt>
    <dgm:pt modelId="{E9384FC0-0C28-4A06-B6A9-CC4073C8D25D}" type="pres">
      <dgm:prSet presAssocID="{9B3EEE89-46A1-4399-9309-5552A252E0D4}" presName="parTrans" presStyleCnt="0"/>
      <dgm:spPr/>
    </dgm:pt>
    <dgm:pt modelId="{A4695C9E-D57A-46EF-B10F-60796651D9B5}" type="pres">
      <dgm:prSet presAssocID="{BADCC01D-4DD4-4860-B729-397ED32B6AE5}" presName="node" presStyleLbl="alignAccFollowNode1" presStyleIdx="4" presStyleCnt="6" custScaleX="139125">
        <dgm:presLayoutVars>
          <dgm:bulletEnabled val="1"/>
        </dgm:presLayoutVars>
      </dgm:prSet>
      <dgm:spPr/>
    </dgm:pt>
    <dgm:pt modelId="{E881B86A-DFE8-4C8F-81A1-B671B7E7D940}" type="pres">
      <dgm:prSet presAssocID="{8EEC4BD0-7928-45CB-B116-19095FAAB7AE}" presName="sibTrans" presStyleCnt="0"/>
      <dgm:spPr/>
    </dgm:pt>
    <dgm:pt modelId="{EA3F2B8A-648D-4CC6-B334-492F5E21A3CD}" type="pres">
      <dgm:prSet presAssocID="{77F734BB-A28F-43BD-9EE1-49A20CBACE78}" presName="node" presStyleLbl="alignAccFollowNode1" presStyleIdx="5" presStyleCnt="6" custScaleX="115094">
        <dgm:presLayoutVars>
          <dgm:bulletEnabled val="1"/>
        </dgm:presLayoutVars>
      </dgm:prSet>
      <dgm:spPr/>
    </dgm:pt>
  </dgm:ptLst>
  <dgm:cxnLst>
    <dgm:cxn modelId="{69C07F12-F69A-469A-9023-C391DDA73412}" srcId="{9621684C-D808-4383-A310-4BE73469EBCD}" destId="{BF27A6ED-5B80-4C52-BAB9-B2E3C3B26A39}" srcOrd="1" destOrd="0" parTransId="{58CBA8E4-B4AD-4C25-9A4B-9EB0ECF30C92}" sibTransId="{B12C8540-EFC5-4633-8F44-DDC52F494652}"/>
    <dgm:cxn modelId="{5A995615-22EA-468D-AB6D-AB11F796AD6C}" type="presOf" srcId="{65D67734-A8CC-40DB-B554-10926A585675}" destId="{95E0D72A-1293-4998-BF98-DB3A3CBA0B43}" srcOrd="0" destOrd="0" presId="urn:microsoft.com/office/officeart/2005/8/layout/lProcess3"/>
    <dgm:cxn modelId="{29ECEC20-0834-44AD-9D78-658B9A5ABB76}" type="presOf" srcId="{533F69A1-FF8D-496B-839E-BEE4CF65A68F}" destId="{351C1057-32F8-419D-A223-7BE70D5A2402}" srcOrd="0" destOrd="0" presId="urn:microsoft.com/office/officeart/2005/8/layout/lProcess3"/>
    <dgm:cxn modelId="{EA571F4D-5BE1-49E7-951E-CD2398CC8C40}" srcId="{533F69A1-FF8D-496B-839E-BEE4CF65A68F}" destId="{65D67734-A8CC-40DB-B554-10926A585675}" srcOrd="0" destOrd="0" parTransId="{6BC93D35-88F3-47CD-A77B-09BE7808E91D}" sibTransId="{7EDEA986-DE2C-4C2E-B7DF-6B00F0C950F8}"/>
    <dgm:cxn modelId="{245F8576-82E6-4329-8E0F-25D721F92826}" type="presOf" srcId="{66BCFE5C-D726-43AD-92D5-D3576221C7B2}" destId="{19BB9D9C-C311-430A-B91D-493CE06266BD}" srcOrd="0" destOrd="0" presId="urn:microsoft.com/office/officeart/2005/8/layout/lProcess3"/>
    <dgm:cxn modelId="{00F8B859-90BE-401B-864A-BF85B66FE045}" srcId="{89DDECC3-74C9-4F65-977B-50BD50C4A0CE}" destId="{77F734BB-A28F-43BD-9EE1-49A20CBACE78}" srcOrd="1" destOrd="0" parTransId="{7DCC9884-AC06-4B6B-A940-CC98C5612E46}" sibTransId="{53167FC9-23F6-40C2-9CC2-3184D1B3D22E}"/>
    <dgm:cxn modelId="{10498B5A-2F28-49BE-B304-A9E65D0C8DB6}" srcId="{89DDECC3-74C9-4F65-977B-50BD50C4A0CE}" destId="{BADCC01D-4DD4-4860-B729-397ED32B6AE5}" srcOrd="0" destOrd="0" parTransId="{9B3EEE89-46A1-4399-9309-5552A252E0D4}" sibTransId="{8EEC4BD0-7928-45CB-B116-19095FAAB7AE}"/>
    <dgm:cxn modelId="{77FCF080-291F-487A-A2B1-87396D5FD352}" srcId="{80673FC6-31CB-4551-A01C-28214DF89A42}" destId="{89DDECC3-74C9-4F65-977B-50BD50C4A0CE}" srcOrd="2" destOrd="0" parTransId="{C4CEFFC4-6193-4D94-AF56-FEA3BDC695D7}" sibTransId="{5A2A53F9-6498-4C7E-8058-9649E31999DE}"/>
    <dgm:cxn modelId="{57984681-D63D-46B0-8928-959B8F9C8CE3}" srcId="{80673FC6-31CB-4551-A01C-28214DF89A42}" destId="{9621684C-D808-4383-A310-4BE73469EBCD}" srcOrd="1" destOrd="0" parTransId="{638F09D0-BDD3-48DB-9D4D-F7834EDCF2F9}" sibTransId="{66747001-AFC9-4E24-95B6-937DBD0CDAC1}"/>
    <dgm:cxn modelId="{97D3DE85-C3F8-4C80-9D2C-C53DBABAFC39}" type="presOf" srcId="{55CE2242-052D-417A-91DC-983B680E0A9E}" destId="{F260DAD4-957F-44A8-99C4-272353D254BA}" srcOrd="0" destOrd="0" presId="urn:microsoft.com/office/officeart/2005/8/layout/lProcess3"/>
    <dgm:cxn modelId="{88A75890-0E57-4401-A079-A66966898ED0}" type="presOf" srcId="{9621684C-D808-4383-A310-4BE73469EBCD}" destId="{6D64D62E-8B2C-4FE5-AF25-8AA6A6101F01}" srcOrd="0" destOrd="0" presId="urn:microsoft.com/office/officeart/2005/8/layout/lProcess3"/>
    <dgm:cxn modelId="{DA08ECAF-57FD-4B28-82ED-8709DE3DCEAF}" type="presOf" srcId="{BF27A6ED-5B80-4C52-BAB9-B2E3C3B26A39}" destId="{D2393516-B5BC-4EDD-AF2F-80E2CFD62C50}" srcOrd="0" destOrd="0" presId="urn:microsoft.com/office/officeart/2005/8/layout/lProcess3"/>
    <dgm:cxn modelId="{01F113B6-39CF-474A-81BD-F48A97F607EF}" type="presOf" srcId="{80673FC6-31CB-4551-A01C-28214DF89A42}" destId="{8D0E9B94-F28C-4E1B-9467-1656B9BAC118}" srcOrd="0" destOrd="0" presId="urn:microsoft.com/office/officeart/2005/8/layout/lProcess3"/>
    <dgm:cxn modelId="{092780CA-C7D7-4E00-A9E9-1FEF8E460E45}" srcId="{9621684C-D808-4383-A310-4BE73469EBCD}" destId="{55CE2242-052D-417A-91DC-983B680E0A9E}" srcOrd="0" destOrd="0" parTransId="{0AF35324-8189-4C3E-AF53-9CBE34F5F252}" sibTransId="{F68C3682-EE1D-4755-93FA-71759DDF9B0F}"/>
    <dgm:cxn modelId="{947F6FD1-A4E9-4E5E-A8DD-8C9FC1EA98E7}" srcId="{533F69A1-FF8D-496B-839E-BEE4CF65A68F}" destId="{66BCFE5C-D726-43AD-92D5-D3576221C7B2}" srcOrd="1" destOrd="0" parTransId="{8DE2A01D-21BA-47EC-874A-8562B2CBAB1E}" sibTransId="{97DDD00B-701B-474B-A77F-02CF206980ED}"/>
    <dgm:cxn modelId="{AFDB45E7-8F7A-49B0-B4C1-522BE871E6FA}" type="presOf" srcId="{77F734BB-A28F-43BD-9EE1-49A20CBACE78}" destId="{EA3F2B8A-648D-4CC6-B334-492F5E21A3CD}" srcOrd="0" destOrd="0" presId="urn:microsoft.com/office/officeart/2005/8/layout/lProcess3"/>
    <dgm:cxn modelId="{C9D04FEC-5BDA-40FC-8930-D890AD1BA306}" type="presOf" srcId="{BADCC01D-4DD4-4860-B729-397ED32B6AE5}" destId="{A4695C9E-D57A-46EF-B10F-60796651D9B5}" srcOrd="0" destOrd="0" presId="urn:microsoft.com/office/officeart/2005/8/layout/lProcess3"/>
    <dgm:cxn modelId="{29CBE8F0-95FC-430D-B1FB-CB5DBCFADB5E}" type="presOf" srcId="{89DDECC3-74C9-4F65-977B-50BD50C4A0CE}" destId="{9CCA4FA5-417F-47DE-B6B9-1CDB05050DC1}" srcOrd="0" destOrd="0" presId="urn:microsoft.com/office/officeart/2005/8/layout/lProcess3"/>
    <dgm:cxn modelId="{3C8436FC-E36F-4EF1-8E56-D6001BC6F768}" srcId="{80673FC6-31CB-4551-A01C-28214DF89A42}" destId="{533F69A1-FF8D-496B-839E-BEE4CF65A68F}" srcOrd="0" destOrd="0" parTransId="{8A1ACCC8-E8D9-4321-9784-42D7CD1EBA4D}" sibTransId="{DA09AE9C-C12A-46A2-A4B2-D3E1DCA0C8C2}"/>
    <dgm:cxn modelId="{1DB76033-C65F-4DF8-97FE-7543932918E7}" type="presParOf" srcId="{8D0E9B94-F28C-4E1B-9467-1656B9BAC118}" destId="{84D0FAD9-45BB-44F1-BEFE-C3D3DBCAA006}" srcOrd="0" destOrd="0" presId="urn:microsoft.com/office/officeart/2005/8/layout/lProcess3"/>
    <dgm:cxn modelId="{15AE14C5-6979-459C-AB94-DD1CDF8F0D13}" type="presParOf" srcId="{84D0FAD9-45BB-44F1-BEFE-C3D3DBCAA006}" destId="{351C1057-32F8-419D-A223-7BE70D5A2402}" srcOrd="0" destOrd="0" presId="urn:microsoft.com/office/officeart/2005/8/layout/lProcess3"/>
    <dgm:cxn modelId="{824F4599-B180-4BA9-B2E0-C5EBA0A095D6}" type="presParOf" srcId="{84D0FAD9-45BB-44F1-BEFE-C3D3DBCAA006}" destId="{748359EE-15C0-43CC-AAB1-80ED6F47C260}" srcOrd="1" destOrd="0" presId="urn:microsoft.com/office/officeart/2005/8/layout/lProcess3"/>
    <dgm:cxn modelId="{32CF78E4-0196-4621-AB8F-7CD39BA65BB4}" type="presParOf" srcId="{84D0FAD9-45BB-44F1-BEFE-C3D3DBCAA006}" destId="{95E0D72A-1293-4998-BF98-DB3A3CBA0B43}" srcOrd="2" destOrd="0" presId="urn:microsoft.com/office/officeart/2005/8/layout/lProcess3"/>
    <dgm:cxn modelId="{D4C39D4C-B282-431A-BACF-CECFD0BCF5EE}" type="presParOf" srcId="{84D0FAD9-45BB-44F1-BEFE-C3D3DBCAA006}" destId="{289EA45F-2767-4F56-AB75-B3C3EE2A3005}" srcOrd="3" destOrd="0" presId="urn:microsoft.com/office/officeart/2005/8/layout/lProcess3"/>
    <dgm:cxn modelId="{2EEB9262-76A1-4721-9349-EDA0610A342A}" type="presParOf" srcId="{84D0FAD9-45BB-44F1-BEFE-C3D3DBCAA006}" destId="{19BB9D9C-C311-430A-B91D-493CE06266BD}" srcOrd="4" destOrd="0" presId="urn:microsoft.com/office/officeart/2005/8/layout/lProcess3"/>
    <dgm:cxn modelId="{CD110989-44CF-499D-9DC7-3547B6B50B6C}" type="presParOf" srcId="{8D0E9B94-F28C-4E1B-9467-1656B9BAC118}" destId="{1910821F-F122-45BA-8DF4-79CA4F9DCA51}" srcOrd="1" destOrd="0" presId="urn:microsoft.com/office/officeart/2005/8/layout/lProcess3"/>
    <dgm:cxn modelId="{B1145D72-D47F-472F-9449-D9BF6DD48927}" type="presParOf" srcId="{8D0E9B94-F28C-4E1B-9467-1656B9BAC118}" destId="{C0F95141-40CF-4D09-B196-4FA81C92202A}" srcOrd="2" destOrd="0" presId="urn:microsoft.com/office/officeart/2005/8/layout/lProcess3"/>
    <dgm:cxn modelId="{9ECFE986-3847-4F41-8BE3-94CE4D67896B}" type="presParOf" srcId="{C0F95141-40CF-4D09-B196-4FA81C92202A}" destId="{6D64D62E-8B2C-4FE5-AF25-8AA6A6101F01}" srcOrd="0" destOrd="0" presId="urn:microsoft.com/office/officeart/2005/8/layout/lProcess3"/>
    <dgm:cxn modelId="{95F1F9CF-BAE7-4772-A53B-6C09D9195B56}" type="presParOf" srcId="{C0F95141-40CF-4D09-B196-4FA81C92202A}" destId="{5DD5ABCA-92CB-4F31-A852-5D49146E991A}" srcOrd="1" destOrd="0" presId="urn:microsoft.com/office/officeart/2005/8/layout/lProcess3"/>
    <dgm:cxn modelId="{DCA11D53-4E47-4FE1-A48C-30B18ADD27B5}" type="presParOf" srcId="{C0F95141-40CF-4D09-B196-4FA81C92202A}" destId="{F260DAD4-957F-44A8-99C4-272353D254BA}" srcOrd="2" destOrd="0" presId="urn:microsoft.com/office/officeart/2005/8/layout/lProcess3"/>
    <dgm:cxn modelId="{D17393E0-5A98-4D8E-8EA6-97BA27B6B4BC}" type="presParOf" srcId="{C0F95141-40CF-4D09-B196-4FA81C92202A}" destId="{1B09D794-9053-4326-9120-7C04F365FD70}" srcOrd="3" destOrd="0" presId="urn:microsoft.com/office/officeart/2005/8/layout/lProcess3"/>
    <dgm:cxn modelId="{C98681B6-7DDF-4480-ADB1-309FDBCD167E}" type="presParOf" srcId="{C0F95141-40CF-4D09-B196-4FA81C92202A}" destId="{D2393516-B5BC-4EDD-AF2F-80E2CFD62C50}" srcOrd="4" destOrd="0" presId="urn:microsoft.com/office/officeart/2005/8/layout/lProcess3"/>
    <dgm:cxn modelId="{3096113D-B8F8-488C-8C8E-B962C4319F66}" type="presParOf" srcId="{8D0E9B94-F28C-4E1B-9467-1656B9BAC118}" destId="{F8761715-D6DD-4317-8ECB-2A146F3B2021}" srcOrd="3" destOrd="0" presId="urn:microsoft.com/office/officeart/2005/8/layout/lProcess3"/>
    <dgm:cxn modelId="{B981D77F-BE00-4812-B1BB-DCC5ED41B952}" type="presParOf" srcId="{8D0E9B94-F28C-4E1B-9467-1656B9BAC118}" destId="{04C9668F-6817-47AC-930A-816D8803061F}" srcOrd="4" destOrd="0" presId="urn:microsoft.com/office/officeart/2005/8/layout/lProcess3"/>
    <dgm:cxn modelId="{4DF836E4-19F5-47B9-B0B6-7DD7103FBEFC}" type="presParOf" srcId="{04C9668F-6817-47AC-930A-816D8803061F}" destId="{9CCA4FA5-417F-47DE-B6B9-1CDB05050DC1}" srcOrd="0" destOrd="0" presId="urn:microsoft.com/office/officeart/2005/8/layout/lProcess3"/>
    <dgm:cxn modelId="{0C3A99C6-2EA8-40B1-9C3D-401BB8695002}" type="presParOf" srcId="{04C9668F-6817-47AC-930A-816D8803061F}" destId="{E9384FC0-0C28-4A06-B6A9-CC4073C8D25D}" srcOrd="1" destOrd="0" presId="urn:microsoft.com/office/officeart/2005/8/layout/lProcess3"/>
    <dgm:cxn modelId="{C39CE456-3FB8-4EA4-B321-4F8A36D5BA80}" type="presParOf" srcId="{04C9668F-6817-47AC-930A-816D8803061F}" destId="{A4695C9E-D57A-46EF-B10F-60796651D9B5}" srcOrd="2" destOrd="0" presId="urn:microsoft.com/office/officeart/2005/8/layout/lProcess3"/>
    <dgm:cxn modelId="{DF9A67DB-50DB-49AB-8C6A-9701640055DB}" type="presParOf" srcId="{04C9668F-6817-47AC-930A-816D8803061F}" destId="{E881B86A-DFE8-4C8F-81A1-B671B7E7D940}" srcOrd="3" destOrd="0" presId="urn:microsoft.com/office/officeart/2005/8/layout/lProcess3"/>
    <dgm:cxn modelId="{20F2FA1E-CE80-41D7-ADD6-49B185437584}" type="presParOf" srcId="{04C9668F-6817-47AC-930A-816D8803061F}" destId="{EA3F2B8A-648D-4CC6-B334-492F5E21A3C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673FC6-31CB-4551-A01C-28214DF89A4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de-DE"/>
        </a:p>
      </dgm:t>
    </dgm:pt>
    <dgm:pt modelId="{533F69A1-FF8D-496B-839E-BEE4CF65A68F}">
      <dgm:prSet phldrT="[Text]" custT="1"/>
      <dgm:spPr>
        <a:solidFill>
          <a:srgbClr val="AE151D"/>
        </a:solidFill>
      </dgm:spPr>
      <dgm:t>
        <a:bodyPr/>
        <a:lstStyle/>
        <a:p>
          <a:r>
            <a:rPr lang="de-DE" sz="1600" dirty="0">
              <a:latin typeface="Century Gothic" panose="020B0502020202020204" pitchFamily="34" charset="0"/>
            </a:rPr>
            <a:t>Umgebungs-bezogene Interventionen </a:t>
          </a:r>
          <a:endParaRPr lang="de-DE" sz="1600" dirty="0"/>
        </a:p>
      </dgm:t>
    </dgm:pt>
    <dgm:pt modelId="{8A1ACCC8-E8D9-4321-9784-42D7CD1EBA4D}" type="parTrans" cxnId="{3C8436FC-E36F-4EF1-8E56-D6001BC6F768}">
      <dgm:prSet/>
      <dgm:spPr/>
      <dgm:t>
        <a:bodyPr/>
        <a:lstStyle/>
        <a:p>
          <a:endParaRPr lang="de-DE"/>
        </a:p>
      </dgm:t>
    </dgm:pt>
    <dgm:pt modelId="{DA09AE9C-C12A-46A2-A4B2-D3E1DCA0C8C2}" type="sibTrans" cxnId="{3C8436FC-E36F-4EF1-8E56-D6001BC6F768}">
      <dgm:prSet/>
      <dgm:spPr/>
      <dgm:t>
        <a:bodyPr/>
        <a:lstStyle/>
        <a:p>
          <a:endParaRPr lang="de-DE"/>
        </a:p>
      </dgm:t>
    </dgm:pt>
    <dgm:pt modelId="{65D67734-A8CC-40DB-B554-10926A585675}">
      <dgm:prSet phldrT="[Text]" custT="1"/>
      <dgm:spPr>
        <a:solidFill>
          <a:srgbClr val="FFC000">
            <a:alpha val="89804"/>
          </a:srgbClr>
        </a:solidFill>
      </dgm:spPr>
      <dgm:t>
        <a:bodyPr/>
        <a:lstStyle/>
        <a:p>
          <a:r>
            <a:rPr lang="de-DE" sz="1600" dirty="0">
              <a:latin typeface="Century Gothic" panose="020B0502020202020204" pitchFamily="34" charset="0"/>
            </a:rPr>
            <a:t>Gestaltung Wohnbereiche, therapeutischer Einsatz von Sinnesreizen z.B. </a:t>
          </a:r>
          <a:r>
            <a:rPr lang="de-DE" sz="1600" dirty="0" err="1">
              <a:latin typeface="Century Gothic" panose="020B0502020202020204" pitchFamily="34" charset="0"/>
            </a:rPr>
            <a:t>Sensory</a:t>
          </a:r>
          <a:r>
            <a:rPr lang="de-DE" sz="1600" dirty="0">
              <a:latin typeface="Century Gothic" panose="020B0502020202020204" pitchFamily="34" charset="0"/>
            </a:rPr>
            <a:t> </a:t>
          </a:r>
          <a:r>
            <a:rPr lang="de-DE" sz="1600" dirty="0" err="1">
              <a:latin typeface="Century Gothic" panose="020B0502020202020204" pitchFamily="34" charset="0"/>
            </a:rPr>
            <a:t>rooms</a:t>
          </a:r>
          <a:endParaRPr lang="de-DE" sz="1600" dirty="0"/>
        </a:p>
      </dgm:t>
    </dgm:pt>
    <dgm:pt modelId="{6BC93D35-88F3-47CD-A77B-09BE7808E91D}" type="parTrans" cxnId="{EA571F4D-5BE1-49E7-951E-CD2398CC8C40}">
      <dgm:prSet/>
      <dgm:spPr/>
      <dgm:t>
        <a:bodyPr/>
        <a:lstStyle/>
        <a:p>
          <a:endParaRPr lang="de-DE"/>
        </a:p>
      </dgm:t>
    </dgm:pt>
    <dgm:pt modelId="{7EDEA986-DE2C-4C2E-B7DF-6B00F0C950F8}" type="sibTrans" cxnId="{EA571F4D-5BE1-49E7-951E-CD2398CC8C40}">
      <dgm:prSet/>
      <dgm:spPr/>
      <dgm:t>
        <a:bodyPr/>
        <a:lstStyle/>
        <a:p>
          <a:endParaRPr lang="de-DE"/>
        </a:p>
      </dgm:t>
    </dgm:pt>
    <dgm:pt modelId="{66BCFE5C-D726-43AD-92D5-D3576221C7B2}">
      <dgm:prSet phldrT="[Text]" custT="1"/>
      <dgm:spPr/>
      <dgm:t>
        <a:bodyPr/>
        <a:lstStyle/>
        <a:p>
          <a:r>
            <a:rPr lang="de-DE" sz="1600" dirty="0">
              <a:latin typeface="Century Gothic" panose="020B0502020202020204" pitchFamily="34" charset="0"/>
            </a:rPr>
            <a:t>Führen zu einer Reduktion von Zwang, sofern engmaschig pflegerisch betreut</a:t>
          </a:r>
          <a:endParaRPr lang="de-DE" sz="1600" dirty="0"/>
        </a:p>
      </dgm:t>
    </dgm:pt>
    <dgm:pt modelId="{8DE2A01D-21BA-47EC-874A-8562B2CBAB1E}" type="parTrans" cxnId="{947F6FD1-A4E9-4E5E-A8DD-8C9FC1EA98E7}">
      <dgm:prSet/>
      <dgm:spPr/>
      <dgm:t>
        <a:bodyPr/>
        <a:lstStyle/>
        <a:p>
          <a:endParaRPr lang="de-DE"/>
        </a:p>
      </dgm:t>
    </dgm:pt>
    <dgm:pt modelId="{97DDD00B-701B-474B-A77F-02CF206980ED}" type="sibTrans" cxnId="{947F6FD1-A4E9-4E5E-A8DD-8C9FC1EA98E7}">
      <dgm:prSet/>
      <dgm:spPr/>
      <dgm:t>
        <a:bodyPr/>
        <a:lstStyle/>
        <a:p>
          <a:endParaRPr lang="de-DE"/>
        </a:p>
      </dgm:t>
    </dgm:pt>
    <dgm:pt modelId="{9621684C-D808-4383-A310-4BE73469EBCD}">
      <dgm:prSet phldrT="[Text]" custT="1"/>
      <dgm:spPr>
        <a:solidFill>
          <a:srgbClr val="AE151D"/>
        </a:solidFill>
      </dgm:spPr>
      <dgm:t>
        <a:bodyPr/>
        <a:lstStyle/>
        <a:p>
          <a:r>
            <a:rPr lang="de-DE" sz="1600" dirty="0">
              <a:latin typeface="Century Gothic" panose="020B0502020202020204" pitchFamily="34" charset="0"/>
            </a:rPr>
            <a:t>Nachbesprechung von Zwang </a:t>
          </a:r>
          <a:endParaRPr lang="de-DE" sz="1600" dirty="0"/>
        </a:p>
      </dgm:t>
    </dgm:pt>
    <dgm:pt modelId="{638F09D0-BDD3-48DB-9D4D-F7834EDCF2F9}" type="parTrans" cxnId="{57984681-D63D-46B0-8928-959B8F9C8CE3}">
      <dgm:prSet/>
      <dgm:spPr/>
      <dgm:t>
        <a:bodyPr/>
        <a:lstStyle/>
        <a:p>
          <a:endParaRPr lang="de-DE"/>
        </a:p>
      </dgm:t>
    </dgm:pt>
    <dgm:pt modelId="{66747001-AFC9-4E24-95B6-937DBD0CDAC1}" type="sibTrans" cxnId="{57984681-D63D-46B0-8928-959B8F9C8CE3}">
      <dgm:prSet/>
      <dgm:spPr/>
      <dgm:t>
        <a:bodyPr/>
        <a:lstStyle/>
        <a:p>
          <a:endParaRPr lang="de-DE"/>
        </a:p>
      </dgm:t>
    </dgm:pt>
    <dgm:pt modelId="{55CE2242-052D-417A-91DC-983B680E0A9E}">
      <dgm:prSet phldrT="[Text]" custT="1"/>
      <dgm:spPr>
        <a:solidFill>
          <a:srgbClr val="FFC000">
            <a:alpha val="89804"/>
          </a:srgbClr>
        </a:solidFill>
      </dgm:spPr>
      <dgm:t>
        <a:bodyPr/>
        <a:lstStyle/>
        <a:p>
          <a:r>
            <a:rPr lang="de-DE" sz="1600" dirty="0">
              <a:latin typeface="Century Gothic" panose="020B0502020202020204" pitchFamily="34" charset="0"/>
            </a:rPr>
            <a:t>Verhalten von Bewohnern und Mitarbeiter, Verbesserungsvorschläge</a:t>
          </a:r>
          <a:endParaRPr lang="de-DE" sz="1600" dirty="0"/>
        </a:p>
      </dgm:t>
    </dgm:pt>
    <dgm:pt modelId="{0AF35324-8189-4C3E-AF53-9CBE34F5F252}" type="parTrans" cxnId="{092780CA-C7D7-4E00-A9E9-1FEF8E460E45}">
      <dgm:prSet/>
      <dgm:spPr/>
      <dgm:t>
        <a:bodyPr/>
        <a:lstStyle/>
        <a:p>
          <a:endParaRPr lang="de-DE"/>
        </a:p>
      </dgm:t>
    </dgm:pt>
    <dgm:pt modelId="{F68C3682-EE1D-4755-93FA-71759DDF9B0F}" type="sibTrans" cxnId="{092780CA-C7D7-4E00-A9E9-1FEF8E460E45}">
      <dgm:prSet/>
      <dgm:spPr/>
      <dgm:t>
        <a:bodyPr/>
        <a:lstStyle/>
        <a:p>
          <a:endParaRPr lang="de-DE"/>
        </a:p>
      </dgm:t>
    </dgm:pt>
    <dgm:pt modelId="{BF27A6ED-5B80-4C52-BAB9-B2E3C3B26A39}">
      <dgm:prSet phldrT="[Text]" custT="1"/>
      <dgm:spPr/>
      <dgm:t>
        <a:bodyPr/>
        <a:lstStyle/>
        <a:p>
          <a:r>
            <a:rPr lang="de-DE" sz="1600" dirty="0">
              <a:latin typeface="Century Gothic" panose="020B0502020202020204" pitchFamily="34" charset="0"/>
            </a:rPr>
            <a:t>Führen zu einer Verkürzung von Isolation und Verringerung von wiederholter Isolation</a:t>
          </a:r>
          <a:endParaRPr lang="de-DE" sz="1600" dirty="0"/>
        </a:p>
      </dgm:t>
    </dgm:pt>
    <dgm:pt modelId="{58CBA8E4-B4AD-4C25-9A4B-9EB0ECF30C92}" type="parTrans" cxnId="{69C07F12-F69A-469A-9023-C391DDA73412}">
      <dgm:prSet/>
      <dgm:spPr/>
      <dgm:t>
        <a:bodyPr/>
        <a:lstStyle/>
        <a:p>
          <a:endParaRPr lang="de-DE"/>
        </a:p>
      </dgm:t>
    </dgm:pt>
    <dgm:pt modelId="{B12C8540-EFC5-4633-8F44-DDC52F494652}" type="sibTrans" cxnId="{69C07F12-F69A-469A-9023-C391DDA73412}">
      <dgm:prSet/>
      <dgm:spPr/>
      <dgm:t>
        <a:bodyPr/>
        <a:lstStyle/>
        <a:p>
          <a:endParaRPr lang="de-DE"/>
        </a:p>
      </dgm:t>
    </dgm:pt>
    <dgm:pt modelId="{8D0E9B94-F28C-4E1B-9467-1656B9BAC118}" type="pres">
      <dgm:prSet presAssocID="{80673FC6-31CB-4551-A01C-28214DF89A42}" presName="Name0" presStyleCnt="0">
        <dgm:presLayoutVars>
          <dgm:chPref val="3"/>
          <dgm:dir/>
          <dgm:animLvl val="lvl"/>
          <dgm:resizeHandles/>
        </dgm:presLayoutVars>
      </dgm:prSet>
      <dgm:spPr/>
    </dgm:pt>
    <dgm:pt modelId="{84D0FAD9-45BB-44F1-BEFE-C3D3DBCAA006}" type="pres">
      <dgm:prSet presAssocID="{533F69A1-FF8D-496B-839E-BEE4CF65A68F}" presName="horFlow" presStyleCnt="0"/>
      <dgm:spPr/>
    </dgm:pt>
    <dgm:pt modelId="{351C1057-32F8-419D-A223-7BE70D5A2402}" type="pres">
      <dgm:prSet presAssocID="{533F69A1-FF8D-496B-839E-BEE4CF65A68F}" presName="bigChev" presStyleLbl="node1" presStyleIdx="0" presStyleCnt="2" custScaleX="93429"/>
      <dgm:spPr/>
    </dgm:pt>
    <dgm:pt modelId="{748359EE-15C0-43CC-AAB1-80ED6F47C260}" type="pres">
      <dgm:prSet presAssocID="{6BC93D35-88F3-47CD-A77B-09BE7808E91D}" presName="parTrans" presStyleCnt="0"/>
      <dgm:spPr/>
    </dgm:pt>
    <dgm:pt modelId="{95E0D72A-1293-4998-BF98-DB3A3CBA0B43}" type="pres">
      <dgm:prSet presAssocID="{65D67734-A8CC-40DB-B554-10926A585675}" presName="node" presStyleLbl="alignAccFollowNode1" presStyleIdx="0" presStyleCnt="4" custScaleX="139125">
        <dgm:presLayoutVars>
          <dgm:bulletEnabled val="1"/>
        </dgm:presLayoutVars>
      </dgm:prSet>
      <dgm:spPr/>
    </dgm:pt>
    <dgm:pt modelId="{289EA45F-2767-4F56-AB75-B3C3EE2A3005}" type="pres">
      <dgm:prSet presAssocID="{7EDEA986-DE2C-4C2E-B7DF-6B00F0C950F8}" presName="sibTrans" presStyleCnt="0"/>
      <dgm:spPr/>
    </dgm:pt>
    <dgm:pt modelId="{19BB9D9C-C311-430A-B91D-493CE06266BD}" type="pres">
      <dgm:prSet presAssocID="{66BCFE5C-D726-43AD-92D5-D3576221C7B2}" presName="node" presStyleLbl="alignAccFollowNode1" presStyleIdx="1" presStyleCnt="4" custScaleX="115094">
        <dgm:presLayoutVars>
          <dgm:bulletEnabled val="1"/>
        </dgm:presLayoutVars>
      </dgm:prSet>
      <dgm:spPr/>
    </dgm:pt>
    <dgm:pt modelId="{1910821F-F122-45BA-8DF4-79CA4F9DCA51}" type="pres">
      <dgm:prSet presAssocID="{533F69A1-FF8D-496B-839E-BEE4CF65A68F}" presName="vSp" presStyleCnt="0"/>
      <dgm:spPr/>
    </dgm:pt>
    <dgm:pt modelId="{C0F95141-40CF-4D09-B196-4FA81C92202A}" type="pres">
      <dgm:prSet presAssocID="{9621684C-D808-4383-A310-4BE73469EBCD}" presName="horFlow" presStyleCnt="0"/>
      <dgm:spPr/>
    </dgm:pt>
    <dgm:pt modelId="{6D64D62E-8B2C-4FE5-AF25-8AA6A6101F01}" type="pres">
      <dgm:prSet presAssocID="{9621684C-D808-4383-A310-4BE73469EBCD}" presName="bigChev" presStyleLbl="node1" presStyleIdx="1" presStyleCnt="2" custScaleX="93429"/>
      <dgm:spPr/>
    </dgm:pt>
    <dgm:pt modelId="{5DD5ABCA-92CB-4F31-A852-5D49146E991A}" type="pres">
      <dgm:prSet presAssocID="{0AF35324-8189-4C3E-AF53-9CBE34F5F252}" presName="parTrans" presStyleCnt="0"/>
      <dgm:spPr/>
    </dgm:pt>
    <dgm:pt modelId="{F260DAD4-957F-44A8-99C4-272353D254BA}" type="pres">
      <dgm:prSet presAssocID="{55CE2242-052D-417A-91DC-983B680E0A9E}" presName="node" presStyleLbl="alignAccFollowNode1" presStyleIdx="2" presStyleCnt="4" custScaleX="139125">
        <dgm:presLayoutVars>
          <dgm:bulletEnabled val="1"/>
        </dgm:presLayoutVars>
      </dgm:prSet>
      <dgm:spPr/>
    </dgm:pt>
    <dgm:pt modelId="{1B09D794-9053-4326-9120-7C04F365FD70}" type="pres">
      <dgm:prSet presAssocID="{F68C3682-EE1D-4755-93FA-71759DDF9B0F}" presName="sibTrans" presStyleCnt="0"/>
      <dgm:spPr/>
    </dgm:pt>
    <dgm:pt modelId="{D2393516-B5BC-4EDD-AF2F-80E2CFD62C50}" type="pres">
      <dgm:prSet presAssocID="{BF27A6ED-5B80-4C52-BAB9-B2E3C3B26A39}" presName="node" presStyleLbl="alignAccFollowNode1" presStyleIdx="3" presStyleCnt="4" custScaleX="115094">
        <dgm:presLayoutVars>
          <dgm:bulletEnabled val="1"/>
        </dgm:presLayoutVars>
      </dgm:prSet>
      <dgm:spPr/>
    </dgm:pt>
  </dgm:ptLst>
  <dgm:cxnLst>
    <dgm:cxn modelId="{69C07F12-F69A-469A-9023-C391DDA73412}" srcId="{9621684C-D808-4383-A310-4BE73469EBCD}" destId="{BF27A6ED-5B80-4C52-BAB9-B2E3C3B26A39}" srcOrd="1" destOrd="0" parTransId="{58CBA8E4-B4AD-4C25-9A4B-9EB0ECF30C92}" sibTransId="{B12C8540-EFC5-4633-8F44-DDC52F494652}"/>
    <dgm:cxn modelId="{5A995615-22EA-468D-AB6D-AB11F796AD6C}" type="presOf" srcId="{65D67734-A8CC-40DB-B554-10926A585675}" destId="{95E0D72A-1293-4998-BF98-DB3A3CBA0B43}" srcOrd="0" destOrd="0" presId="urn:microsoft.com/office/officeart/2005/8/layout/lProcess3"/>
    <dgm:cxn modelId="{29ECEC20-0834-44AD-9D78-658B9A5ABB76}" type="presOf" srcId="{533F69A1-FF8D-496B-839E-BEE4CF65A68F}" destId="{351C1057-32F8-419D-A223-7BE70D5A2402}" srcOrd="0" destOrd="0" presId="urn:microsoft.com/office/officeart/2005/8/layout/lProcess3"/>
    <dgm:cxn modelId="{EA571F4D-5BE1-49E7-951E-CD2398CC8C40}" srcId="{533F69A1-FF8D-496B-839E-BEE4CF65A68F}" destId="{65D67734-A8CC-40DB-B554-10926A585675}" srcOrd="0" destOrd="0" parTransId="{6BC93D35-88F3-47CD-A77B-09BE7808E91D}" sibTransId="{7EDEA986-DE2C-4C2E-B7DF-6B00F0C950F8}"/>
    <dgm:cxn modelId="{245F8576-82E6-4329-8E0F-25D721F92826}" type="presOf" srcId="{66BCFE5C-D726-43AD-92D5-D3576221C7B2}" destId="{19BB9D9C-C311-430A-B91D-493CE06266BD}" srcOrd="0" destOrd="0" presId="urn:microsoft.com/office/officeart/2005/8/layout/lProcess3"/>
    <dgm:cxn modelId="{57984681-D63D-46B0-8928-959B8F9C8CE3}" srcId="{80673FC6-31CB-4551-A01C-28214DF89A42}" destId="{9621684C-D808-4383-A310-4BE73469EBCD}" srcOrd="1" destOrd="0" parTransId="{638F09D0-BDD3-48DB-9D4D-F7834EDCF2F9}" sibTransId="{66747001-AFC9-4E24-95B6-937DBD0CDAC1}"/>
    <dgm:cxn modelId="{97D3DE85-C3F8-4C80-9D2C-C53DBABAFC39}" type="presOf" srcId="{55CE2242-052D-417A-91DC-983B680E0A9E}" destId="{F260DAD4-957F-44A8-99C4-272353D254BA}" srcOrd="0" destOrd="0" presId="urn:microsoft.com/office/officeart/2005/8/layout/lProcess3"/>
    <dgm:cxn modelId="{88A75890-0E57-4401-A079-A66966898ED0}" type="presOf" srcId="{9621684C-D808-4383-A310-4BE73469EBCD}" destId="{6D64D62E-8B2C-4FE5-AF25-8AA6A6101F01}" srcOrd="0" destOrd="0" presId="urn:microsoft.com/office/officeart/2005/8/layout/lProcess3"/>
    <dgm:cxn modelId="{DA08ECAF-57FD-4B28-82ED-8709DE3DCEAF}" type="presOf" srcId="{BF27A6ED-5B80-4C52-BAB9-B2E3C3B26A39}" destId="{D2393516-B5BC-4EDD-AF2F-80E2CFD62C50}" srcOrd="0" destOrd="0" presId="urn:microsoft.com/office/officeart/2005/8/layout/lProcess3"/>
    <dgm:cxn modelId="{01F113B6-39CF-474A-81BD-F48A97F607EF}" type="presOf" srcId="{80673FC6-31CB-4551-A01C-28214DF89A42}" destId="{8D0E9B94-F28C-4E1B-9467-1656B9BAC118}" srcOrd="0" destOrd="0" presId="urn:microsoft.com/office/officeart/2005/8/layout/lProcess3"/>
    <dgm:cxn modelId="{092780CA-C7D7-4E00-A9E9-1FEF8E460E45}" srcId="{9621684C-D808-4383-A310-4BE73469EBCD}" destId="{55CE2242-052D-417A-91DC-983B680E0A9E}" srcOrd="0" destOrd="0" parTransId="{0AF35324-8189-4C3E-AF53-9CBE34F5F252}" sibTransId="{F68C3682-EE1D-4755-93FA-71759DDF9B0F}"/>
    <dgm:cxn modelId="{947F6FD1-A4E9-4E5E-A8DD-8C9FC1EA98E7}" srcId="{533F69A1-FF8D-496B-839E-BEE4CF65A68F}" destId="{66BCFE5C-D726-43AD-92D5-D3576221C7B2}" srcOrd="1" destOrd="0" parTransId="{8DE2A01D-21BA-47EC-874A-8562B2CBAB1E}" sibTransId="{97DDD00B-701B-474B-A77F-02CF206980ED}"/>
    <dgm:cxn modelId="{3C8436FC-E36F-4EF1-8E56-D6001BC6F768}" srcId="{80673FC6-31CB-4551-A01C-28214DF89A42}" destId="{533F69A1-FF8D-496B-839E-BEE4CF65A68F}" srcOrd="0" destOrd="0" parTransId="{8A1ACCC8-E8D9-4321-9784-42D7CD1EBA4D}" sibTransId="{DA09AE9C-C12A-46A2-A4B2-D3E1DCA0C8C2}"/>
    <dgm:cxn modelId="{1DB76033-C65F-4DF8-97FE-7543932918E7}" type="presParOf" srcId="{8D0E9B94-F28C-4E1B-9467-1656B9BAC118}" destId="{84D0FAD9-45BB-44F1-BEFE-C3D3DBCAA006}" srcOrd="0" destOrd="0" presId="urn:microsoft.com/office/officeart/2005/8/layout/lProcess3"/>
    <dgm:cxn modelId="{15AE14C5-6979-459C-AB94-DD1CDF8F0D13}" type="presParOf" srcId="{84D0FAD9-45BB-44F1-BEFE-C3D3DBCAA006}" destId="{351C1057-32F8-419D-A223-7BE70D5A2402}" srcOrd="0" destOrd="0" presId="urn:microsoft.com/office/officeart/2005/8/layout/lProcess3"/>
    <dgm:cxn modelId="{824F4599-B180-4BA9-B2E0-C5EBA0A095D6}" type="presParOf" srcId="{84D0FAD9-45BB-44F1-BEFE-C3D3DBCAA006}" destId="{748359EE-15C0-43CC-AAB1-80ED6F47C260}" srcOrd="1" destOrd="0" presId="urn:microsoft.com/office/officeart/2005/8/layout/lProcess3"/>
    <dgm:cxn modelId="{32CF78E4-0196-4621-AB8F-7CD39BA65BB4}" type="presParOf" srcId="{84D0FAD9-45BB-44F1-BEFE-C3D3DBCAA006}" destId="{95E0D72A-1293-4998-BF98-DB3A3CBA0B43}" srcOrd="2" destOrd="0" presId="urn:microsoft.com/office/officeart/2005/8/layout/lProcess3"/>
    <dgm:cxn modelId="{D4C39D4C-B282-431A-BACF-CECFD0BCF5EE}" type="presParOf" srcId="{84D0FAD9-45BB-44F1-BEFE-C3D3DBCAA006}" destId="{289EA45F-2767-4F56-AB75-B3C3EE2A3005}" srcOrd="3" destOrd="0" presId="urn:microsoft.com/office/officeart/2005/8/layout/lProcess3"/>
    <dgm:cxn modelId="{2EEB9262-76A1-4721-9349-EDA0610A342A}" type="presParOf" srcId="{84D0FAD9-45BB-44F1-BEFE-C3D3DBCAA006}" destId="{19BB9D9C-C311-430A-B91D-493CE06266BD}" srcOrd="4" destOrd="0" presId="urn:microsoft.com/office/officeart/2005/8/layout/lProcess3"/>
    <dgm:cxn modelId="{CD110989-44CF-499D-9DC7-3547B6B50B6C}" type="presParOf" srcId="{8D0E9B94-F28C-4E1B-9467-1656B9BAC118}" destId="{1910821F-F122-45BA-8DF4-79CA4F9DCA51}" srcOrd="1" destOrd="0" presId="urn:microsoft.com/office/officeart/2005/8/layout/lProcess3"/>
    <dgm:cxn modelId="{B1145D72-D47F-472F-9449-D9BF6DD48927}" type="presParOf" srcId="{8D0E9B94-F28C-4E1B-9467-1656B9BAC118}" destId="{C0F95141-40CF-4D09-B196-4FA81C92202A}" srcOrd="2" destOrd="0" presId="urn:microsoft.com/office/officeart/2005/8/layout/lProcess3"/>
    <dgm:cxn modelId="{9ECFE986-3847-4F41-8BE3-94CE4D67896B}" type="presParOf" srcId="{C0F95141-40CF-4D09-B196-4FA81C92202A}" destId="{6D64D62E-8B2C-4FE5-AF25-8AA6A6101F01}" srcOrd="0" destOrd="0" presId="urn:microsoft.com/office/officeart/2005/8/layout/lProcess3"/>
    <dgm:cxn modelId="{95F1F9CF-BAE7-4772-A53B-6C09D9195B56}" type="presParOf" srcId="{C0F95141-40CF-4D09-B196-4FA81C92202A}" destId="{5DD5ABCA-92CB-4F31-A852-5D49146E991A}" srcOrd="1" destOrd="0" presId="urn:microsoft.com/office/officeart/2005/8/layout/lProcess3"/>
    <dgm:cxn modelId="{DCA11D53-4E47-4FE1-A48C-30B18ADD27B5}" type="presParOf" srcId="{C0F95141-40CF-4D09-B196-4FA81C92202A}" destId="{F260DAD4-957F-44A8-99C4-272353D254BA}" srcOrd="2" destOrd="0" presId="urn:microsoft.com/office/officeart/2005/8/layout/lProcess3"/>
    <dgm:cxn modelId="{D17393E0-5A98-4D8E-8EA6-97BA27B6B4BC}" type="presParOf" srcId="{C0F95141-40CF-4D09-B196-4FA81C92202A}" destId="{1B09D794-9053-4326-9120-7C04F365FD70}" srcOrd="3" destOrd="0" presId="urn:microsoft.com/office/officeart/2005/8/layout/lProcess3"/>
    <dgm:cxn modelId="{C98681B6-7DDF-4480-ADB1-309FDBCD167E}" type="presParOf" srcId="{C0F95141-40CF-4D09-B196-4FA81C92202A}" destId="{D2393516-B5BC-4EDD-AF2F-80E2CFD62C50}"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C1057-32F8-419D-A223-7BE70D5A2402}">
      <dsp:nvSpPr>
        <dsp:cNvPr id="0" name=""/>
        <dsp:cNvSpPr/>
      </dsp:nvSpPr>
      <dsp:spPr>
        <a:xfrm>
          <a:off x="638152" y="320"/>
          <a:ext cx="3204008" cy="1371740"/>
        </a:xfrm>
        <a:prstGeom prst="chevron">
          <a:avLst/>
        </a:prstGeom>
        <a:solidFill>
          <a:srgbClr val="AE15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entury Gothic" panose="020B0502020202020204" pitchFamily="34" charset="0"/>
            </a:rPr>
            <a:t>Mitarbeitertraining</a:t>
          </a:r>
          <a:endParaRPr lang="de-DE" sz="1600" kern="1200" dirty="0"/>
        </a:p>
      </dsp:txBody>
      <dsp:txXfrm>
        <a:off x="1324022" y="320"/>
        <a:ext cx="1832268" cy="1371740"/>
      </dsp:txXfrm>
    </dsp:sp>
    <dsp:sp modelId="{95E0D72A-1293-4998-BF98-DB3A3CBA0B43}">
      <dsp:nvSpPr>
        <dsp:cNvPr id="0" name=""/>
        <dsp:cNvSpPr/>
      </dsp:nvSpPr>
      <dsp:spPr>
        <a:xfrm>
          <a:off x="3396345" y="116918"/>
          <a:ext cx="3960000" cy="1138544"/>
        </a:xfrm>
        <a:prstGeom prst="chevron">
          <a:avLst/>
        </a:prstGeom>
        <a:solidFill>
          <a:srgbClr val="FFC00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entury Gothic" panose="020B0502020202020204" pitchFamily="34" charset="0"/>
            </a:rPr>
            <a:t>Besserer Umgang mit Aggression und Gewalt, deeskalierende Gesprächsführung</a:t>
          </a:r>
          <a:endParaRPr lang="de-DE" sz="1600" kern="1200" dirty="0"/>
        </a:p>
      </dsp:txBody>
      <dsp:txXfrm>
        <a:off x="3965617" y="116918"/>
        <a:ext cx="2821456" cy="1138544"/>
      </dsp:txXfrm>
    </dsp:sp>
    <dsp:sp modelId="{19BB9D9C-C311-430A-B91D-493CE06266BD}">
      <dsp:nvSpPr>
        <dsp:cNvPr id="0" name=""/>
        <dsp:cNvSpPr/>
      </dsp:nvSpPr>
      <dsp:spPr>
        <a:xfrm>
          <a:off x="6957855" y="116918"/>
          <a:ext cx="3275991" cy="113854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entury Gothic" panose="020B0502020202020204" pitchFamily="34" charset="0"/>
            </a:rPr>
            <a:t>Führt zu einer Reduktion von Zwangsmaßnahmen</a:t>
          </a:r>
          <a:endParaRPr lang="de-DE" sz="1600" kern="1200" dirty="0"/>
        </a:p>
      </dsp:txBody>
      <dsp:txXfrm>
        <a:off x="7527127" y="116918"/>
        <a:ext cx="2137447" cy="1138544"/>
      </dsp:txXfrm>
    </dsp:sp>
    <dsp:sp modelId="{6D64D62E-8B2C-4FE5-AF25-8AA6A6101F01}">
      <dsp:nvSpPr>
        <dsp:cNvPr id="0" name=""/>
        <dsp:cNvSpPr/>
      </dsp:nvSpPr>
      <dsp:spPr>
        <a:xfrm>
          <a:off x="638152" y="1564104"/>
          <a:ext cx="3204008" cy="1371740"/>
        </a:xfrm>
        <a:prstGeom prst="chevron">
          <a:avLst/>
        </a:prstGeom>
        <a:solidFill>
          <a:srgbClr val="AE15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entury Gothic" panose="020B0502020202020204" pitchFamily="34" charset="0"/>
            </a:rPr>
            <a:t>Organisatorische Interventionen </a:t>
          </a:r>
          <a:endParaRPr lang="de-DE" sz="1600" kern="1200" dirty="0"/>
        </a:p>
      </dsp:txBody>
      <dsp:txXfrm>
        <a:off x="1324022" y="1564104"/>
        <a:ext cx="1832268" cy="1371740"/>
      </dsp:txXfrm>
    </dsp:sp>
    <dsp:sp modelId="{F260DAD4-957F-44A8-99C4-272353D254BA}">
      <dsp:nvSpPr>
        <dsp:cNvPr id="0" name=""/>
        <dsp:cNvSpPr/>
      </dsp:nvSpPr>
      <dsp:spPr>
        <a:xfrm>
          <a:off x="3396345" y="1680702"/>
          <a:ext cx="3960000" cy="1138544"/>
        </a:xfrm>
        <a:prstGeom prst="chevron">
          <a:avLst/>
        </a:prstGeom>
        <a:solidFill>
          <a:srgbClr val="FFC00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entury Gothic" panose="020B0502020202020204" pitchFamily="34" charset="0"/>
            </a:rPr>
            <a:t>Überprüfung von Zwangsmaßnahmen, Verringerung der Wohnbereichsgröße, mehr Personal etc. </a:t>
          </a:r>
          <a:endParaRPr lang="de-DE" sz="1600" kern="1200" dirty="0"/>
        </a:p>
      </dsp:txBody>
      <dsp:txXfrm>
        <a:off x="3965617" y="1680702"/>
        <a:ext cx="2821456" cy="1138544"/>
      </dsp:txXfrm>
    </dsp:sp>
    <dsp:sp modelId="{D2393516-B5BC-4EDD-AF2F-80E2CFD62C50}">
      <dsp:nvSpPr>
        <dsp:cNvPr id="0" name=""/>
        <dsp:cNvSpPr/>
      </dsp:nvSpPr>
      <dsp:spPr>
        <a:xfrm>
          <a:off x="6957855" y="1680702"/>
          <a:ext cx="3275991" cy="113854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entury Gothic" panose="020B0502020202020204" pitchFamily="34" charset="0"/>
            </a:rPr>
            <a:t>Führt zu einer Reduktion von freiheitsentziehenden Maßnahmen</a:t>
          </a:r>
          <a:endParaRPr lang="de-DE" sz="1600" kern="1200" dirty="0"/>
        </a:p>
      </dsp:txBody>
      <dsp:txXfrm>
        <a:off x="7527127" y="1680702"/>
        <a:ext cx="2137447" cy="1138544"/>
      </dsp:txXfrm>
    </dsp:sp>
    <dsp:sp modelId="{9CCA4FA5-417F-47DE-B6B9-1CDB05050DC1}">
      <dsp:nvSpPr>
        <dsp:cNvPr id="0" name=""/>
        <dsp:cNvSpPr/>
      </dsp:nvSpPr>
      <dsp:spPr>
        <a:xfrm>
          <a:off x="638152" y="3127888"/>
          <a:ext cx="3204008" cy="1371740"/>
        </a:xfrm>
        <a:prstGeom prst="chevron">
          <a:avLst/>
        </a:prstGeom>
        <a:solidFill>
          <a:srgbClr val="AE15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entury Gothic" panose="020B0502020202020204" pitchFamily="34" charset="0"/>
            </a:rPr>
            <a:t>Identifikation von Risikobewohnern </a:t>
          </a:r>
          <a:endParaRPr lang="de-DE" sz="1600" kern="1200" dirty="0"/>
        </a:p>
      </dsp:txBody>
      <dsp:txXfrm>
        <a:off x="1324022" y="3127888"/>
        <a:ext cx="1832268" cy="1371740"/>
      </dsp:txXfrm>
    </dsp:sp>
    <dsp:sp modelId="{A4695C9E-D57A-46EF-B10F-60796651D9B5}">
      <dsp:nvSpPr>
        <dsp:cNvPr id="0" name=""/>
        <dsp:cNvSpPr/>
      </dsp:nvSpPr>
      <dsp:spPr>
        <a:xfrm>
          <a:off x="3396345" y="3244486"/>
          <a:ext cx="3960000" cy="1138544"/>
        </a:xfrm>
        <a:prstGeom prst="chevron">
          <a:avLst/>
        </a:prstGeom>
        <a:solidFill>
          <a:srgbClr val="FFC00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entury Gothic" panose="020B0502020202020204" pitchFamily="34" charset="0"/>
            </a:rPr>
            <a:t>BVC, individuellen Risikopläne, patientenspezifische Frühwarnsymptome</a:t>
          </a:r>
          <a:endParaRPr lang="de-DE" sz="1600" kern="1200" dirty="0"/>
        </a:p>
      </dsp:txBody>
      <dsp:txXfrm>
        <a:off x="3965617" y="3244486"/>
        <a:ext cx="2821456" cy="1138544"/>
      </dsp:txXfrm>
    </dsp:sp>
    <dsp:sp modelId="{EA3F2B8A-648D-4CC6-B334-492F5E21A3CD}">
      <dsp:nvSpPr>
        <dsp:cNvPr id="0" name=""/>
        <dsp:cNvSpPr/>
      </dsp:nvSpPr>
      <dsp:spPr>
        <a:xfrm>
          <a:off x="6957855" y="3244486"/>
          <a:ext cx="3275991" cy="113854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entury Gothic" panose="020B0502020202020204" pitchFamily="34" charset="0"/>
            </a:rPr>
            <a:t>Geht mit einer Reduktion von Zwangsmaßnahmen einher</a:t>
          </a:r>
          <a:endParaRPr lang="de-DE" sz="1600" kern="1200" dirty="0"/>
        </a:p>
      </dsp:txBody>
      <dsp:txXfrm>
        <a:off x="7527127" y="3244486"/>
        <a:ext cx="2137447" cy="1138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C1057-32F8-419D-A223-7BE70D5A2402}">
      <dsp:nvSpPr>
        <dsp:cNvPr id="0" name=""/>
        <dsp:cNvSpPr/>
      </dsp:nvSpPr>
      <dsp:spPr>
        <a:xfrm>
          <a:off x="6856" y="589085"/>
          <a:ext cx="3625588" cy="1552232"/>
        </a:xfrm>
        <a:prstGeom prst="chevron">
          <a:avLst/>
        </a:prstGeom>
        <a:solidFill>
          <a:srgbClr val="AE15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entury Gothic" panose="020B0502020202020204" pitchFamily="34" charset="0"/>
            </a:rPr>
            <a:t>Umgebungs-bezogene Interventionen </a:t>
          </a:r>
          <a:endParaRPr lang="de-DE" sz="1600" kern="1200" dirty="0"/>
        </a:p>
      </dsp:txBody>
      <dsp:txXfrm>
        <a:off x="782972" y="589085"/>
        <a:ext cx="2073356" cy="1552232"/>
      </dsp:txXfrm>
    </dsp:sp>
    <dsp:sp modelId="{95E0D72A-1293-4998-BF98-DB3A3CBA0B43}">
      <dsp:nvSpPr>
        <dsp:cNvPr id="0" name=""/>
        <dsp:cNvSpPr/>
      </dsp:nvSpPr>
      <dsp:spPr>
        <a:xfrm>
          <a:off x="3127970" y="721025"/>
          <a:ext cx="4481053" cy="1288353"/>
        </a:xfrm>
        <a:prstGeom prst="chevron">
          <a:avLst/>
        </a:prstGeom>
        <a:solidFill>
          <a:srgbClr val="FFC00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entury Gothic" panose="020B0502020202020204" pitchFamily="34" charset="0"/>
            </a:rPr>
            <a:t>Gestaltung Wohnbereiche, therapeutischer Einsatz von Sinnesreizen z.B. </a:t>
          </a:r>
          <a:r>
            <a:rPr lang="de-DE" sz="1600" kern="1200" dirty="0" err="1">
              <a:latin typeface="Century Gothic" panose="020B0502020202020204" pitchFamily="34" charset="0"/>
            </a:rPr>
            <a:t>Sensory</a:t>
          </a:r>
          <a:r>
            <a:rPr lang="de-DE" sz="1600" kern="1200" dirty="0">
              <a:latin typeface="Century Gothic" panose="020B0502020202020204" pitchFamily="34" charset="0"/>
            </a:rPr>
            <a:t> </a:t>
          </a:r>
          <a:r>
            <a:rPr lang="de-DE" sz="1600" kern="1200" dirty="0" err="1">
              <a:latin typeface="Century Gothic" panose="020B0502020202020204" pitchFamily="34" charset="0"/>
            </a:rPr>
            <a:t>rooms</a:t>
          </a:r>
          <a:endParaRPr lang="de-DE" sz="1600" kern="1200" dirty="0"/>
        </a:p>
      </dsp:txBody>
      <dsp:txXfrm>
        <a:off x="3772147" y="721025"/>
        <a:ext cx="3192700" cy="1288353"/>
      </dsp:txXfrm>
    </dsp:sp>
    <dsp:sp modelId="{19BB9D9C-C311-430A-B91D-493CE06266BD}">
      <dsp:nvSpPr>
        <dsp:cNvPr id="0" name=""/>
        <dsp:cNvSpPr/>
      </dsp:nvSpPr>
      <dsp:spPr>
        <a:xfrm>
          <a:off x="7158100" y="721025"/>
          <a:ext cx="3707043" cy="1288353"/>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entury Gothic" panose="020B0502020202020204" pitchFamily="34" charset="0"/>
            </a:rPr>
            <a:t>Führen zu einer Reduktion von Zwang, sofern engmaschig pflegerisch betreut</a:t>
          </a:r>
          <a:endParaRPr lang="de-DE" sz="1600" kern="1200" dirty="0"/>
        </a:p>
      </dsp:txBody>
      <dsp:txXfrm>
        <a:off x="7802277" y="721025"/>
        <a:ext cx="2418690" cy="1288353"/>
      </dsp:txXfrm>
    </dsp:sp>
    <dsp:sp modelId="{6D64D62E-8B2C-4FE5-AF25-8AA6A6101F01}">
      <dsp:nvSpPr>
        <dsp:cNvPr id="0" name=""/>
        <dsp:cNvSpPr/>
      </dsp:nvSpPr>
      <dsp:spPr>
        <a:xfrm>
          <a:off x="6856" y="2358631"/>
          <a:ext cx="3625588" cy="1552232"/>
        </a:xfrm>
        <a:prstGeom prst="chevron">
          <a:avLst/>
        </a:prstGeom>
        <a:solidFill>
          <a:srgbClr val="AE15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entury Gothic" panose="020B0502020202020204" pitchFamily="34" charset="0"/>
            </a:rPr>
            <a:t>Nachbesprechung von Zwang </a:t>
          </a:r>
          <a:endParaRPr lang="de-DE" sz="1600" kern="1200" dirty="0"/>
        </a:p>
      </dsp:txBody>
      <dsp:txXfrm>
        <a:off x="782972" y="2358631"/>
        <a:ext cx="2073356" cy="1552232"/>
      </dsp:txXfrm>
    </dsp:sp>
    <dsp:sp modelId="{F260DAD4-957F-44A8-99C4-272353D254BA}">
      <dsp:nvSpPr>
        <dsp:cNvPr id="0" name=""/>
        <dsp:cNvSpPr/>
      </dsp:nvSpPr>
      <dsp:spPr>
        <a:xfrm>
          <a:off x="3127970" y="2490571"/>
          <a:ext cx="4481053" cy="1288353"/>
        </a:xfrm>
        <a:prstGeom prst="chevron">
          <a:avLst/>
        </a:prstGeom>
        <a:solidFill>
          <a:srgbClr val="FFC00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entury Gothic" panose="020B0502020202020204" pitchFamily="34" charset="0"/>
            </a:rPr>
            <a:t>Verhalten von Bewohnern und Mitarbeiter, Verbesserungsvorschläge</a:t>
          </a:r>
          <a:endParaRPr lang="de-DE" sz="1600" kern="1200" dirty="0"/>
        </a:p>
      </dsp:txBody>
      <dsp:txXfrm>
        <a:off x="3772147" y="2490571"/>
        <a:ext cx="3192700" cy="1288353"/>
      </dsp:txXfrm>
    </dsp:sp>
    <dsp:sp modelId="{D2393516-B5BC-4EDD-AF2F-80E2CFD62C50}">
      <dsp:nvSpPr>
        <dsp:cNvPr id="0" name=""/>
        <dsp:cNvSpPr/>
      </dsp:nvSpPr>
      <dsp:spPr>
        <a:xfrm>
          <a:off x="7158100" y="2490571"/>
          <a:ext cx="3707043" cy="1288353"/>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entury Gothic" panose="020B0502020202020204" pitchFamily="34" charset="0"/>
            </a:rPr>
            <a:t>Führen zu einer Verkürzung von Isolation und Verringerung von wiederholter Isolation</a:t>
          </a:r>
          <a:endParaRPr lang="de-DE" sz="1600" kern="1200" dirty="0"/>
        </a:p>
      </dsp:txBody>
      <dsp:txXfrm>
        <a:off x="7802277" y="2490571"/>
        <a:ext cx="2418690" cy="128835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138" cy="511896"/>
          </a:xfrm>
          <a:prstGeom prst="rect">
            <a:avLst/>
          </a:prstGeom>
        </p:spPr>
        <p:txBody>
          <a:bodyPr vert="horz" lIns="95101" tIns="47550" rIns="95101" bIns="47550" rtlCol="0"/>
          <a:lstStyle>
            <a:lvl1pPr algn="l">
              <a:defRPr sz="1200">
                <a:cs typeface="+mn-cs"/>
              </a:defRPr>
            </a:lvl1pPr>
          </a:lstStyle>
          <a:p>
            <a:pPr>
              <a:defRPr/>
            </a:pPr>
            <a:endParaRPr lang="de-DE"/>
          </a:p>
        </p:txBody>
      </p:sp>
      <p:sp>
        <p:nvSpPr>
          <p:cNvPr id="3" name="Datumsplatzhalter 2"/>
          <p:cNvSpPr>
            <a:spLocks noGrp="1"/>
          </p:cNvSpPr>
          <p:nvPr>
            <p:ph type="dt" sz="quarter" idx="1"/>
          </p:nvPr>
        </p:nvSpPr>
        <p:spPr>
          <a:xfrm>
            <a:off x="4020505" y="0"/>
            <a:ext cx="3077138" cy="511896"/>
          </a:xfrm>
          <a:prstGeom prst="rect">
            <a:avLst/>
          </a:prstGeom>
        </p:spPr>
        <p:txBody>
          <a:bodyPr vert="horz" lIns="95101" tIns="47550" rIns="95101" bIns="47550" rtlCol="0"/>
          <a:lstStyle>
            <a:lvl1pPr algn="r">
              <a:defRPr sz="1200">
                <a:cs typeface="+mn-cs"/>
              </a:defRPr>
            </a:lvl1pPr>
          </a:lstStyle>
          <a:p>
            <a:pPr>
              <a:defRPr/>
            </a:pPr>
            <a:endParaRPr lang="de-DE" dirty="0"/>
          </a:p>
        </p:txBody>
      </p:sp>
      <p:sp>
        <p:nvSpPr>
          <p:cNvPr id="4" name="Fußzeilenplatzhalter 3"/>
          <p:cNvSpPr>
            <a:spLocks noGrp="1"/>
          </p:cNvSpPr>
          <p:nvPr>
            <p:ph type="ftr" sz="quarter" idx="2"/>
          </p:nvPr>
        </p:nvSpPr>
        <p:spPr>
          <a:xfrm>
            <a:off x="0" y="9721072"/>
            <a:ext cx="3077138" cy="511896"/>
          </a:xfrm>
          <a:prstGeom prst="rect">
            <a:avLst/>
          </a:prstGeom>
        </p:spPr>
        <p:txBody>
          <a:bodyPr vert="horz" lIns="95101" tIns="47550" rIns="95101" bIns="47550" rtlCol="0" anchor="b"/>
          <a:lstStyle>
            <a:lvl1pPr algn="l">
              <a:defRPr sz="1200">
                <a:cs typeface="+mn-cs"/>
              </a:defRPr>
            </a:lvl1pPr>
          </a:lstStyle>
          <a:p>
            <a:pPr>
              <a:defRPr/>
            </a:pPr>
            <a:r>
              <a:rPr lang="pt-BR" sz="800"/>
              <a:t>06.0_modul 4 nachsorge-O1 (230719)</a:t>
            </a:r>
            <a:endParaRPr lang="de-DE" sz="800" dirty="0"/>
          </a:p>
        </p:txBody>
      </p:sp>
      <p:sp>
        <p:nvSpPr>
          <p:cNvPr id="5" name="Foliennummernplatzhalter 4"/>
          <p:cNvSpPr>
            <a:spLocks noGrp="1"/>
          </p:cNvSpPr>
          <p:nvPr>
            <p:ph type="sldNum" sz="quarter" idx="3"/>
          </p:nvPr>
        </p:nvSpPr>
        <p:spPr>
          <a:xfrm>
            <a:off x="4020505" y="9721072"/>
            <a:ext cx="3077138" cy="511896"/>
          </a:xfrm>
          <a:prstGeom prst="rect">
            <a:avLst/>
          </a:prstGeom>
        </p:spPr>
        <p:txBody>
          <a:bodyPr vert="horz" lIns="95101" tIns="47550" rIns="95101" bIns="47550" rtlCol="0" anchor="b"/>
          <a:lstStyle>
            <a:lvl1pPr algn="r">
              <a:defRPr sz="1200">
                <a:cs typeface="+mn-cs"/>
              </a:defRPr>
            </a:lvl1pPr>
          </a:lstStyle>
          <a:p>
            <a:pPr>
              <a:defRPr/>
            </a:pPr>
            <a:fld id="{B77AF4AD-5F53-4955-9155-F28A4A49BDEF}" type="slidenum">
              <a:rPr lang="de-DE" sz="800"/>
              <a:pPr>
                <a:defRPr/>
              </a:pPr>
              <a:t>‹Nr.›</a:t>
            </a:fld>
            <a:endParaRPr lang="de-DE" sz="800" dirty="0"/>
          </a:p>
        </p:txBody>
      </p:sp>
    </p:spTree>
    <p:extLst>
      <p:ext uri="{BB962C8B-B14F-4D97-AF65-F5344CB8AC3E}">
        <p14:creationId xmlns:p14="http://schemas.microsoft.com/office/powerpoint/2010/main" val="7135624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138" cy="511896"/>
          </a:xfrm>
          <a:prstGeom prst="rect">
            <a:avLst/>
          </a:prstGeom>
        </p:spPr>
        <p:txBody>
          <a:bodyPr vert="horz" lIns="95101" tIns="47550" rIns="95101" bIns="4755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4020505" y="0"/>
            <a:ext cx="3077138" cy="511896"/>
          </a:xfrm>
          <a:prstGeom prst="rect">
            <a:avLst/>
          </a:prstGeom>
        </p:spPr>
        <p:txBody>
          <a:bodyPr vert="horz" lIns="95101" tIns="47550" rIns="95101" bIns="47550" rtlCol="0"/>
          <a:lstStyle>
            <a:lvl1pPr algn="r" fontAlgn="auto">
              <a:spcBef>
                <a:spcPts val="0"/>
              </a:spcBef>
              <a:spcAft>
                <a:spcPts val="0"/>
              </a:spcAft>
              <a:defRPr sz="1200">
                <a:latin typeface="+mn-lt"/>
                <a:cs typeface="+mn-cs"/>
              </a:defRPr>
            </a:lvl1pPr>
          </a:lstStyle>
          <a:p>
            <a:pPr>
              <a:defRPr/>
            </a:pPr>
            <a:fld id="{D1836799-CD9E-415E-B98E-E1346746ACBF}" type="datetimeFigureOut">
              <a:rPr lang="de-DE"/>
              <a:pPr>
                <a:defRPr/>
              </a:pPr>
              <a:t>09.08.2023</a:t>
            </a:fld>
            <a:endParaRPr lang="de-DE"/>
          </a:p>
        </p:txBody>
      </p:sp>
      <p:sp>
        <p:nvSpPr>
          <p:cNvPr id="4" name="Folienbildplatzhalter 3"/>
          <p:cNvSpPr>
            <a:spLocks noGrp="1" noRot="1" noChangeAspect="1"/>
          </p:cNvSpPr>
          <p:nvPr>
            <p:ph type="sldImg" idx="2"/>
          </p:nvPr>
        </p:nvSpPr>
        <p:spPr>
          <a:xfrm>
            <a:off x="139700" y="766763"/>
            <a:ext cx="6823075" cy="3838575"/>
          </a:xfrm>
          <a:prstGeom prst="rect">
            <a:avLst/>
          </a:prstGeom>
          <a:noFill/>
          <a:ln w="12700">
            <a:solidFill>
              <a:prstClr val="black"/>
            </a:solidFill>
          </a:ln>
        </p:spPr>
        <p:txBody>
          <a:bodyPr vert="horz" lIns="95101" tIns="47550" rIns="95101" bIns="47550" rtlCol="0" anchor="ctr"/>
          <a:lstStyle/>
          <a:p>
            <a:pPr lvl="0"/>
            <a:endParaRPr lang="de-DE" noProof="0"/>
          </a:p>
        </p:txBody>
      </p:sp>
      <p:sp>
        <p:nvSpPr>
          <p:cNvPr id="5" name="Notizenplatzhalter 4"/>
          <p:cNvSpPr>
            <a:spLocks noGrp="1"/>
          </p:cNvSpPr>
          <p:nvPr>
            <p:ph type="body" sz="quarter" idx="3"/>
          </p:nvPr>
        </p:nvSpPr>
        <p:spPr>
          <a:xfrm>
            <a:off x="709601" y="4862187"/>
            <a:ext cx="5680103" cy="4605411"/>
          </a:xfrm>
          <a:prstGeom prst="rect">
            <a:avLst/>
          </a:prstGeom>
        </p:spPr>
        <p:txBody>
          <a:bodyPr vert="horz" wrap="square" lIns="95101" tIns="47550" rIns="95101" bIns="47550" numCol="1" anchor="t" anchorCtr="0" compatLnSpc="1">
            <a:prstTxWarp prst="textNoShape">
              <a:avLst/>
            </a:prstTxWarp>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721072"/>
            <a:ext cx="3077138" cy="511896"/>
          </a:xfrm>
          <a:prstGeom prst="rect">
            <a:avLst/>
          </a:prstGeom>
        </p:spPr>
        <p:txBody>
          <a:bodyPr vert="horz" lIns="95101" tIns="47550" rIns="95101" bIns="47550" rtlCol="0" anchor="b"/>
          <a:lstStyle>
            <a:lvl1pPr algn="l" fontAlgn="auto">
              <a:spcBef>
                <a:spcPts val="0"/>
              </a:spcBef>
              <a:spcAft>
                <a:spcPts val="0"/>
              </a:spcAft>
              <a:defRPr sz="1200">
                <a:latin typeface="+mn-lt"/>
                <a:cs typeface="+mn-cs"/>
              </a:defRPr>
            </a:lvl1pPr>
          </a:lstStyle>
          <a:p>
            <a:pPr>
              <a:defRPr/>
            </a:pPr>
            <a:r>
              <a:rPr lang="pt-BR"/>
              <a:t>06.0_modul 4 nachsorge-O1 (230719)</a:t>
            </a:r>
            <a:endParaRPr lang="de-DE"/>
          </a:p>
        </p:txBody>
      </p:sp>
      <p:sp>
        <p:nvSpPr>
          <p:cNvPr id="7" name="Foliennummernplatzhalter 6"/>
          <p:cNvSpPr>
            <a:spLocks noGrp="1"/>
          </p:cNvSpPr>
          <p:nvPr>
            <p:ph type="sldNum" sz="quarter" idx="5"/>
          </p:nvPr>
        </p:nvSpPr>
        <p:spPr>
          <a:xfrm>
            <a:off x="4020505" y="9721072"/>
            <a:ext cx="3077138" cy="511896"/>
          </a:xfrm>
          <a:prstGeom prst="rect">
            <a:avLst/>
          </a:prstGeom>
        </p:spPr>
        <p:txBody>
          <a:bodyPr vert="horz" lIns="95101" tIns="47550" rIns="95101" bIns="47550" rtlCol="0" anchor="b"/>
          <a:lstStyle>
            <a:lvl1pPr algn="r" fontAlgn="auto">
              <a:spcBef>
                <a:spcPts val="0"/>
              </a:spcBef>
              <a:spcAft>
                <a:spcPts val="0"/>
              </a:spcAft>
              <a:defRPr sz="1200">
                <a:latin typeface="+mn-lt"/>
                <a:cs typeface="+mn-cs"/>
              </a:defRPr>
            </a:lvl1pPr>
          </a:lstStyle>
          <a:p>
            <a:pPr>
              <a:defRPr/>
            </a:pPr>
            <a:fld id="{59A2ACC1-6D08-4C30-842C-FC4181B86BF8}" type="slidenum">
              <a:rPr lang="de-DE"/>
              <a:pPr>
                <a:defRPr/>
              </a:pPr>
              <a:t>‹Nr.›</a:t>
            </a:fld>
            <a:endParaRPr lang="de-DE"/>
          </a:p>
        </p:txBody>
      </p:sp>
    </p:spTree>
    <p:extLst>
      <p:ext uri="{BB962C8B-B14F-4D97-AF65-F5344CB8AC3E}">
        <p14:creationId xmlns:p14="http://schemas.microsoft.com/office/powerpoint/2010/main" val="198376373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341">
              <a:defRPr/>
            </a:pPr>
            <a:r>
              <a:rPr lang="de-DE" dirty="0"/>
              <a:t>HT: Reflektionsrunde/Blitzlicht = Abfrage</a:t>
            </a:r>
            <a:r>
              <a:rPr lang="de-DE" baseline="0" dirty="0"/>
              <a:t> von neuen Erfahrungen (pos. Wie neg.) aus den vorangegangenen Modulen und „Störungen haben Vorrang“</a:t>
            </a:r>
            <a:endParaRPr lang="de-DE" dirty="0"/>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2</a:t>
            </a:fld>
            <a:endParaRPr lang="de-DE"/>
          </a:p>
        </p:txBody>
      </p:sp>
    </p:spTree>
    <p:extLst>
      <p:ext uri="{BB962C8B-B14F-4D97-AF65-F5344CB8AC3E}">
        <p14:creationId xmlns:p14="http://schemas.microsoft.com/office/powerpoint/2010/main" val="3261367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341">
              <a:defRPr/>
            </a:pPr>
            <a:r>
              <a:rPr lang="de-DE" dirty="0"/>
              <a:t>R.S: Folie zur Symptomatik einer PTBS einfügen, da diese Entwicklungen oft verharmlost werden. S. Beispielfolie</a:t>
            </a:r>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11</a:t>
            </a:fld>
            <a:endParaRPr lang="de-DE"/>
          </a:p>
        </p:txBody>
      </p:sp>
    </p:spTree>
    <p:extLst>
      <p:ext uri="{BB962C8B-B14F-4D97-AF65-F5344CB8AC3E}">
        <p14:creationId xmlns:p14="http://schemas.microsoft.com/office/powerpoint/2010/main" val="1344594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R.S.: </a:t>
            </a:r>
          </a:p>
          <a:p>
            <a:r>
              <a:rPr lang="de-DE" dirty="0"/>
              <a:t>Rumination bitte in der Folie erklären z.B. als Grübeln, Gedankenkreisen, Sorgenneigung </a:t>
            </a:r>
            <a:endParaRPr lang="de-DE" b="1" dirty="0"/>
          </a:p>
          <a:p>
            <a:r>
              <a:rPr lang="de-DE" dirty="0"/>
              <a:t>Bitte in der Folie ergänzen: Vermeidungshaltungen</a:t>
            </a:r>
            <a:br>
              <a:rPr lang="de-DE" dirty="0"/>
            </a:br>
            <a:r>
              <a:rPr lang="de-DE" b="1" dirty="0"/>
              <a:t>HT: Bei dieser Folie geht es um kognitive</a:t>
            </a:r>
            <a:r>
              <a:rPr lang="de-DE" b="1" baseline="0" dirty="0"/>
              <a:t> Verarbeitungsmuster. Vermeidungs</a:t>
            </a:r>
            <a:r>
              <a:rPr lang="de-DE" b="1" u="sng" baseline="0" dirty="0"/>
              <a:t>verhalten</a:t>
            </a:r>
            <a:r>
              <a:rPr lang="de-DE" b="1" baseline="0" dirty="0"/>
              <a:t> beschreibt den Umgang mit Problemen auf der Verhaltensebene</a:t>
            </a:r>
            <a:endParaRPr lang="de-DE" b="1" dirty="0"/>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12</a:t>
            </a:fld>
            <a:endParaRPr lang="de-DE"/>
          </a:p>
        </p:txBody>
      </p:sp>
    </p:spTree>
    <p:extLst>
      <p:ext uri="{BB962C8B-B14F-4D97-AF65-F5344CB8AC3E}">
        <p14:creationId xmlns:p14="http://schemas.microsoft.com/office/powerpoint/2010/main" val="302515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R.S.:</a:t>
            </a:r>
          </a:p>
          <a:p>
            <a:r>
              <a:rPr lang="de-DE" dirty="0"/>
              <a:t>Hier wird die Antwort zumeist nein sein.</a:t>
            </a:r>
          </a:p>
          <a:p>
            <a:r>
              <a:rPr lang="de-DE" dirty="0"/>
              <a:t>Gibt es Prozesse, Standards, Informationsschriften und Auskunft- und Selbsthilfeadressen hierzu, die an dieser Stelle zumindest gelistet oder als Anhänge im Handout mitgesendet werden können? Beispiele waren schon genannt: </a:t>
            </a:r>
            <a:r>
              <a:rPr lang="de-DE" dirty="0" err="1"/>
              <a:t>Deeskalationsmanagement_Vivantes</a:t>
            </a:r>
            <a:r>
              <a:rPr lang="de-DE" dirty="0"/>
              <a:t>, Antidiskriminierungsstelle des Bundes (zu sexueller Belästigung), andere Quellen ?</a:t>
            </a:r>
          </a:p>
          <a:p>
            <a:endParaRPr lang="de-DE" dirty="0"/>
          </a:p>
          <a:p>
            <a:r>
              <a:rPr lang="de-DE" b="1" dirty="0"/>
              <a:t>HT: Die Folie soll bewusst</a:t>
            </a:r>
            <a:r>
              <a:rPr lang="de-DE" b="1" baseline="0" dirty="0"/>
              <a:t> provozieren und die Teilnehmer auf den Weg bringen, Prozesse zu formulieren und Standards zu beschreiben...welche Vorteile können sich die Teilnehmer vorstellen</a:t>
            </a:r>
            <a:endParaRPr lang="de-DE" b="1" dirty="0"/>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13</a:t>
            </a:fld>
            <a:endParaRPr lang="de-DE"/>
          </a:p>
        </p:txBody>
      </p:sp>
    </p:spTree>
    <p:extLst>
      <p:ext uri="{BB962C8B-B14F-4D97-AF65-F5344CB8AC3E}">
        <p14:creationId xmlns:p14="http://schemas.microsoft.com/office/powerpoint/2010/main" val="3452175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14</a:t>
            </a:fld>
            <a:endParaRPr lang="de-DE"/>
          </a:p>
        </p:txBody>
      </p:sp>
    </p:spTree>
    <p:extLst>
      <p:ext uri="{BB962C8B-B14F-4D97-AF65-F5344CB8AC3E}">
        <p14:creationId xmlns:p14="http://schemas.microsoft.com/office/powerpoint/2010/main" val="227297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9" indent="-171439">
              <a:buFontTx/>
              <a:buChar char="-"/>
            </a:pPr>
            <a:r>
              <a:rPr lang="de-DE" dirty="0"/>
              <a:t>Sicherheitsbeauftragte zu etablieren ist in der Unfallverhütungsvorschrift (UVV) „Grundsätze der Prävention“ verankert (DGUV-Vorschrift 1) DGUV=Deutsche Gesetzliche Unfallversicherung</a:t>
            </a:r>
          </a:p>
          <a:p>
            <a:pPr marL="171439" indent="-171439">
              <a:buFontTx/>
              <a:buChar char="-"/>
            </a:pPr>
            <a:r>
              <a:rPr lang="de-DE" dirty="0"/>
              <a:t>Weitere Mitglieder des Arbeitsschutzausschusses können sein z.B. Schwerbehindertenbeauftragte, Qualitätssicherungsbeauftragte, Hygienefachkräfte etc.</a:t>
            </a:r>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15</a:t>
            </a:fld>
            <a:endParaRPr lang="de-DE"/>
          </a:p>
        </p:txBody>
      </p:sp>
    </p:spTree>
    <p:extLst>
      <p:ext uri="{BB962C8B-B14F-4D97-AF65-F5344CB8AC3E}">
        <p14:creationId xmlns:p14="http://schemas.microsoft.com/office/powerpoint/2010/main" val="1823850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16</a:t>
            </a:fld>
            <a:endParaRPr lang="de-DE"/>
          </a:p>
        </p:txBody>
      </p:sp>
    </p:spTree>
    <p:extLst>
      <p:ext uri="{BB962C8B-B14F-4D97-AF65-F5344CB8AC3E}">
        <p14:creationId xmlns:p14="http://schemas.microsoft.com/office/powerpoint/2010/main" val="2908313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R.S.:</a:t>
            </a:r>
          </a:p>
          <a:p>
            <a:r>
              <a:rPr lang="de-DE" dirty="0"/>
              <a:t>Dokumentierte Gewaltsituation, angewandter Zwang, erfolgte Nachbesprechungen und alle anderen Arten, von gewalt- und zwangsreduzierenden Interventionen wären als Kennzahlen für das Risikomanagement (QM) geeignet.</a:t>
            </a:r>
          </a:p>
          <a:p>
            <a:endParaRPr lang="de-DE" dirty="0"/>
          </a:p>
          <a:p>
            <a:endParaRPr lang="de-DE" b="1" dirty="0"/>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17</a:t>
            </a:fld>
            <a:endParaRPr lang="de-DE"/>
          </a:p>
        </p:txBody>
      </p:sp>
    </p:spTree>
    <p:extLst>
      <p:ext uri="{BB962C8B-B14F-4D97-AF65-F5344CB8AC3E}">
        <p14:creationId xmlns:p14="http://schemas.microsoft.com/office/powerpoint/2010/main" val="3547967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18</a:t>
            </a:fld>
            <a:endParaRPr lang="de-DE"/>
          </a:p>
        </p:txBody>
      </p:sp>
    </p:spTree>
    <p:extLst>
      <p:ext uri="{BB962C8B-B14F-4D97-AF65-F5344CB8AC3E}">
        <p14:creationId xmlns:p14="http://schemas.microsoft.com/office/powerpoint/2010/main" val="1975269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19</a:t>
            </a:fld>
            <a:endParaRPr lang="de-DE"/>
          </a:p>
        </p:txBody>
      </p:sp>
    </p:spTree>
    <p:extLst>
      <p:ext uri="{BB962C8B-B14F-4D97-AF65-F5344CB8AC3E}">
        <p14:creationId xmlns:p14="http://schemas.microsoft.com/office/powerpoint/2010/main" val="3308374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20</a:t>
            </a:fld>
            <a:endParaRPr lang="de-DE"/>
          </a:p>
        </p:txBody>
      </p:sp>
    </p:spTree>
    <p:extLst>
      <p:ext uri="{BB962C8B-B14F-4D97-AF65-F5344CB8AC3E}">
        <p14:creationId xmlns:p14="http://schemas.microsoft.com/office/powerpoint/2010/main" val="228428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R.S.: Bitte ergänzen:</a:t>
            </a:r>
          </a:p>
          <a:p>
            <a:r>
              <a:rPr lang="de-DE" dirty="0"/>
              <a:t>Menschen mit Demenz, Menschen mit </a:t>
            </a:r>
            <a:r>
              <a:rPr lang="de-DE" dirty="0" err="1"/>
              <a:t>Geriatriesyndrom</a:t>
            </a:r>
            <a:endParaRPr lang="de-DE" dirty="0"/>
          </a:p>
          <a:p>
            <a:endParaRPr lang="de-DE" dirty="0"/>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3</a:t>
            </a:fld>
            <a:endParaRPr lang="de-DE"/>
          </a:p>
        </p:txBody>
      </p:sp>
    </p:spTree>
    <p:extLst>
      <p:ext uri="{BB962C8B-B14F-4D97-AF65-F5344CB8AC3E}">
        <p14:creationId xmlns:p14="http://schemas.microsoft.com/office/powerpoint/2010/main" val="1766338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21</a:t>
            </a:fld>
            <a:endParaRPr lang="de-DE"/>
          </a:p>
        </p:txBody>
      </p:sp>
    </p:spTree>
    <p:extLst>
      <p:ext uri="{BB962C8B-B14F-4D97-AF65-F5344CB8AC3E}">
        <p14:creationId xmlns:p14="http://schemas.microsoft.com/office/powerpoint/2010/main" val="1986693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22</a:t>
            </a:fld>
            <a:endParaRPr lang="de-DE"/>
          </a:p>
        </p:txBody>
      </p:sp>
    </p:spTree>
    <p:extLst>
      <p:ext uri="{BB962C8B-B14F-4D97-AF65-F5344CB8AC3E}">
        <p14:creationId xmlns:p14="http://schemas.microsoft.com/office/powerpoint/2010/main" val="608556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23</a:t>
            </a:fld>
            <a:endParaRPr lang="de-DE"/>
          </a:p>
        </p:txBody>
      </p:sp>
    </p:spTree>
    <p:extLst>
      <p:ext uri="{BB962C8B-B14F-4D97-AF65-F5344CB8AC3E}">
        <p14:creationId xmlns:p14="http://schemas.microsoft.com/office/powerpoint/2010/main" val="4178182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24</a:t>
            </a:fld>
            <a:endParaRPr lang="de-DE"/>
          </a:p>
        </p:txBody>
      </p:sp>
    </p:spTree>
    <p:extLst>
      <p:ext uri="{BB962C8B-B14F-4D97-AF65-F5344CB8AC3E}">
        <p14:creationId xmlns:p14="http://schemas.microsoft.com/office/powerpoint/2010/main" val="1188530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25</a:t>
            </a:fld>
            <a:endParaRPr lang="de-DE"/>
          </a:p>
        </p:txBody>
      </p:sp>
    </p:spTree>
    <p:extLst>
      <p:ext uri="{BB962C8B-B14F-4D97-AF65-F5344CB8AC3E}">
        <p14:creationId xmlns:p14="http://schemas.microsoft.com/office/powerpoint/2010/main" val="2420793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26</a:t>
            </a:fld>
            <a:endParaRPr lang="de-DE"/>
          </a:p>
        </p:txBody>
      </p:sp>
    </p:spTree>
    <p:extLst>
      <p:ext uri="{BB962C8B-B14F-4D97-AF65-F5344CB8AC3E}">
        <p14:creationId xmlns:p14="http://schemas.microsoft.com/office/powerpoint/2010/main" val="868492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341">
              <a:defRPr/>
            </a:pPr>
            <a:r>
              <a:rPr lang="de-DE" dirty="0"/>
              <a:t>Z.B. bezüglich aggressiven Verhaltensweisen sollte der Arbeitsschutzausschuss wie folgt vorgehen: Daten, die zu diesem Problem greifbar sind zusammentragen und auswerten, um wirksame Schutzmaßnahmen zu ergreifen (Verbandbuch, Unfallmeldungen, Meldungen über besondere Vorkommnisse, SOAS-R-Dokumentation oder ein anderes ähnliches Berichtswesen, ggf. retrospektive Befragung der Mitarbeiter*innen) + Begehungen durchführen um z.B. bauliche Maßnahmen zu beurteilen</a:t>
            </a:r>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27</a:t>
            </a:fld>
            <a:endParaRPr lang="de-DE"/>
          </a:p>
        </p:txBody>
      </p:sp>
    </p:spTree>
    <p:extLst>
      <p:ext uri="{BB962C8B-B14F-4D97-AF65-F5344CB8AC3E}">
        <p14:creationId xmlns:p14="http://schemas.microsoft.com/office/powerpoint/2010/main" val="2878201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R.S.:</a:t>
            </a:r>
          </a:p>
          <a:p>
            <a:r>
              <a:rPr lang="de-DE" dirty="0"/>
              <a:t>Quelle: Hirsch S., Steinert T. vgl. Kommentar zu Folie 17</a:t>
            </a:r>
          </a:p>
          <a:p>
            <a:endParaRPr lang="de-DE" dirty="0"/>
          </a:p>
          <a:p>
            <a:r>
              <a:rPr lang="de-DE" b="1" u="sng" dirty="0"/>
              <a:t>Yvonne - </a:t>
            </a:r>
            <a:r>
              <a:rPr lang="de-DE" b="1" u="sng" dirty="0" err="1"/>
              <a:t>HoTh</a:t>
            </a:r>
            <a:r>
              <a:rPr lang="de-DE" b="1" u="sng" dirty="0"/>
              <a:t>: Der</a:t>
            </a:r>
            <a:r>
              <a:rPr lang="de-DE" b="1" u="sng" baseline="0" dirty="0"/>
              <a:t> Inhalt dieser Folie sollte am Ende der 4 Module für alle Teilnehmer als Fazit raus kommen. Würde die nicht an diese Stelle setzen</a:t>
            </a:r>
            <a:endParaRPr lang="de-DE" u="sng" dirty="0"/>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28</a:t>
            </a:fld>
            <a:endParaRPr lang="de-DE"/>
          </a:p>
        </p:txBody>
      </p:sp>
    </p:spTree>
    <p:extLst>
      <p:ext uri="{BB962C8B-B14F-4D97-AF65-F5344CB8AC3E}">
        <p14:creationId xmlns:p14="http://schemas.microsoft.com/office/powerpoint/2010/main" val="448822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R.S.:</a:t>
            </a:r>
          </a:p>
          <a:p>
            <a:r>
              <a:rPr lang="de-DE" dirty="0"/>
              <a:t>Quelle: Hirsch S., Steinert T. vgl. Kommentar zu Folie 17</a:t>
            </a:r>
          </a:p>
          <a:p>
            <a:endParaRPr lang="de-DE" dirty="0"/>
          </a:p>
          <a:p>
            <a:r>
              <a:rPr lang="de-DE" b="1" u="sng" dirty="0"/>
              <a:t>Yvonne - </a:t>
            </a:r>
            <a:r>
              <a:rPr lang="de-DE" b="1" u="sng" dirty="0" err="1"/>
              <a:t>HoTh</a:t>
            </a:r>
            <a:r>
              <a:rPr lang="de-DE" b="1" u="sng" dirty="0"/>
              <a:t>: Der</a:t>
            </a:r>
            <a:r>
              <a:rPr lang="de-DE" b="1" u="sng" baseline="0" dirty="0"/>
              <a:t> Inhalt dieser Folie sollte am Ende der 4 Module für alle Teilnehmer als Fazit raus kommen. Würde die nicht an diese Stelle setzen</a:t>
            </a:r>
            <a:endParaRPr lang="de-DE" u="sng" dirty="0"/>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29</a:t>
            </a:fld>
            <a:endParaRPr lang="de-DE"/>
          </a:p>
        </p:txBody>
      </p:sp>
    </p:spTree>
    <p:extLst>
      <p:ext uri="{BB962C8B-B14F-4D97-AF65-F5344CB8AC3E}">
        <p14:creationId xmlns:p14="http://schemas.microsoft.com/office/powerpoint/2010/main" val="3079050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30</a:t>
            </a:fld>
            <a:endParaRPr lang="de-DE"/>
          </a:p>
        </p:txBody>
      </p:sp>
    </p:spTree>
    <p:extLst>
      <p:ext uri="{BB962C8B-B14F-4D97-AF65-F5344CB8AC3E}">
        <p14:creationId xmlns:p14="http://schemas.microsoft.com/office/powerpoint/2010/main" val="114829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4</a:t>
            </a:fld>
            <a:endParaRPr lang="de-DE"/>
          </a:p>
        </p:txBody>
      </p:sp>
    </p:spTree>
    <p:extLst>
      <p:ext uri="{BB962C8B-B14F-4D97-AF65-F5344CB8AC3E}">
        <p14:creationId xmlns:p14="http://schemas.microsoft.com/office/powerpoint/2010/main" val="51307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dirty="0"/>
              <a:t>R.S.: Ich denke die Literatur müsste konkreter angegeben und gelistet werden Alle konkret verwendeten Quellen und ihre Veröffentlichungen sollten hier gelistet. Das ist ggf. nicht für jeden Teilnehmer wichtig, aber die Nachvollziehbarkeit der Recherche wird damit verdeutlicht.</a:t>
            </a:r>
          </a:p>
          <a:p>
            <a:r>
              <a:rPr lang="de-DE" dirty="0"/>
              <a:t>Es solide Quellenangabe und Angabe von Bezugsliteratur ist schon deswegen notwendig, da es mit </a:t>
            </a:r>
            <a:r>
              <a:rPr lang="de-DE" dirty="0" err="1"/>
              <a:t>ProDeMa</a:t>
            </a:r>
            <a:r>
              <a:rPr lang="de-DE" dirty="0"/>
              <a:t> ein professionelles </a:t>
            </a:r>
            <a:r>
              <a:rPr lang="de-DE" dirty="0" err="1"/>
              <a:t>Deesklationsmanagement</a:t>
            </a:r>
            <a:r>
              <a:rPr lang="de-DE" dirty="0"/>
              <a:t> bereits gibt, auf das sich manche Einrichtungen und viele Kursanbieter bereits beziehen.</a:t>
            </a:r>
          </a:p>
          <a:p>
            <a:r>
              <a:rPr lang="de-DE" dirty="0"/>
              <a:t>YB: Ist Geschmackssache. Ich finde, dass die exakten Literaturangaben in das vorhandene Konzept bzw. maximal auch in das Handout (wenn wir eins mitgeben) gehören, auf das dieses Seminar beruht. Wer die Quellen im Einzelnen haben möchte, kann sie bei ClarCert abrufen. Dieses Vorgehen stellt eine gängige Praxis dar. Eine Überfrachtung der Power-Point-Präsentation am Ende mit etlichen Literaturangaben, finde ich keinen schönen Abschluss. Hier sollten wir uns auf die wichtigsten, wesentlichen weiterführenden Quellen beziehen, aus denen die Praxis auch über das Seminar hinaus, praxisrelevantes und evidenzbasiertes Wissen schöpfen kann. Gerne können wir hier noch wichtige Ergänzungen tätigen. Bitte liefern Sie Ihre Quellenangaben an ClarCert, damit diese im Konzept aufgenommen werden können. Vielen Dank. </a:t>
            </a:r>
          </a:p>
          <a:p>
            <a:r>
              <a:rPr lang="de-DE" dirty="0"/>
              <a:t>Ich finde dieses Seminar kann nur annähernd mit einer </a:t>
            </a:r>
            <a:r>
              <a:rPr lang="de-DE" dirty="0" err="1"/>
              <a:t>ProDeMa</a:t>
            </a:r>
            <a:r>
              <a:rPr lang="de-DE" dirty="0"/>
              <a:t>-Schulung verglichen werden. Das Thema ist gleich aber die Vermittlung ist ganz anders. Wir bieten z.B. kein Training von Abwehr- und Immobilisierungstechniken an. Wir beziehen uns nicht auf die Stufen der Deeskalation nach diesem geschützten Konzept. Wir beziehen viele Themen ein, die in einer </a:t>
            </a:r>
            <a:r>
              <a:rPr lang="de-DE" dirty="0" err="1"/>
              <a:t>ProDeMa</a:t>
            </a:r>
            <a:r>
              <a:rPr lang="de-DE" dirty="0"/>
              <a:t> Schulung nicht thematisiert werden. </a:t>
            </a:r>
            <a:r>
              <a:rPr lang="de-DE" b="1" dirty="0"/>
              <a:t>Yvonne: Lass uns mal telefonieren...</a:t>
            </a:r>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31</a:t>
            </a:fld>
            <a:endParaRPr lang="de-DE"/>
          </a:p>
        </p:txBody>
      </p:sp>
    </p:spTree>
    <p:extLst>
      <p:ext uri="{BB962C8B-B14F-4D97-AF65-F5344CB8AC3E}">
        <p14:creationId xmlns:p14="http://schemas.microsoft.com/office/powerpoint/2010/main" val="4245878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32</a:t>
            </a:fld>
            <a:endParaRPr lang="de-DE"/>
          </a:p>
        </p:txBody>
      </p:sp>
    </p:spTree>
    <p:extLst>
      <p:ext uri="{BB962C8B-B14F-4D97-AF65-F5344CB8AC3E}">
        <p14:creationId xmlns:p14="http://schemas.microsoft.com/office/powerpoint/2010/main" val="4016676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33</a:t>
            </a:fld>
            <a:endParaRPr lang="de-DE"/>
          </a:p>
        </p:txBody>
      </p:sp>
    </p:spTree>
    <p:extLst>
      <p:ext uri="{BB962C8B-B14F-4D97-AF65-F5344CB8AC3E}">
        <p14:creationId xmlns:p14="http://schemas.microsoft.com/office/powerpoint/2010/main" val="333717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R.S.: Folie wichtig, bitte Bespiele für traumatische Erlebnisse auf Individualebene einfügen z.B.</a:t>
            </a:r>
          </a:p>
          <a:p>
            <a:r>
              <a:rPr lang="de-DE" dirty="0"/>
              <a:t>Gewalterfahrungen, öffentlicher Suizid, Angehörige auf Intensivstation</a:t>
            </a:r>
          </a:p>
          <a:p>
            <a:endParaRPr lang="de-DE" dirty="0"/>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5</a:t>
            </a:fld>
            <a:endParaRPr lang="de-DE"/>
          </a:p>
        </p:txBody>
      </p:sp>
    </p:spTree>
    <p:extLst>
      <p:ext uri="{BB962C8B-B14F-4D97-AF65-F5344CB8AC3E}">
        <p14:creationId xmlns:p14="http://schemas.microsoft.com/office/powerpoint/2010/main" val="131257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a:t>
            </a:r>
          </a:p>
          <a:p>
            <a:r>
              <a:rPr lang="de-DE" dirty="0"/>
              <a:t>Was ist eine Posttraumatische Belastungsstörung? www.neurologen-und-psychiater-im-netz.org Zugriff: 14.10.2015 und 30.12.2020.</a:t>
            </a:r>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6</a:t>
            </a:fld>
            <a:endParaRPr lang="de-DE"/>
          </a:p>
        </p:txBody>
      </p:sp>
    </p:spTree>
    <p:extLst>
      <p:ext uri="{BB962C8B-B14F-4D97-AF65-F5344CB8AC3E}">
        <p14:creationId xmlns:p14="http://schemas.microsoft.com/office/powerpoint/2010/main" val="13533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a:t>
            </a:r>
          </a:p>
          <a:p>
            <a:r>
              <a:rPr lang="de-DE" dirty="0"/>
              <a:t>Was ist eine Posttraumatische Belastungsstörung? www.neurologen-und-psychiater-im-netz.org Zugriff: 14.10.2015 und 30.12.2020.</a:t>
            </a:r>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7</a:t>
            </a:fld>
            <a:endParaRPr lang="de-DE"/>
          </a:p>
        </p:txBody>
      </p:sp>
    </p:spTree>
    <p:extLst>
      <p:ext uri="{BB962C8B-B14F-4D97-AF65-F5344CB8AC3E}">
        <p14:creationId xmlns:p14="http://schemas.microsoft.com/office/powerpoint/2010/main" val="1167553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Gemeinsames Sammeln von Einflussfaktoren für die Entwicklung einer PTBS</a:t>
            </a:r>
          </a:p>
          <a:p>
            <a:r>
              <a:rPr lang="de-DE" baseline="0" dirty="0"/>
              <a:t> - Persönlichkeitsstruktur</a:t>
            </a:r>
          </a:p>
          <a:p>
            <a:r>
              <a:rPr lang="de-DE" baseline="0" dirty="0"/>
              <a:t> - frühere Erfahrungen</a:t>
            </a:r>
          </a:p>
          <a:p>
            <a:r>
              <a:rPr lang="de-DE" baseline="0" dirty="0"/>
              <a:t> - Schwere des Ereignisses</a:t>
            </a:r>
          </a:p>
          <a:p>
            <a:r>
              <a:rPr lang="de-DE" baseline="0" dirty="0"/>
              <a:t> - Kontrollverlust während des Ereignisses</a:t>
            </a:r>
          </a:p>
          <a:p>
            <a:r>
              <a:rPr lang="de-DE" baseline="0" dirty="0"/>
              <a:t> - subjektiv erlebte Traumatisierung</a:t>
            </a:r>
          </a:p>
          <a:p>
            <a:r>
              <a:rPr lang="de-DE" baseline="0" dirty="0"/>
              <a:t> - soziale Vernetzung des Traumatisierten</a:t>
            </a:r>
          </a:p>
          <a:p>
            <a:r>
              <a:rPr lang="de-DE" baseline="0" dirty="0"/>
              <a:t> - ..........</a:t>
            </a:r>
            <a:endParaRPr lang="de-DE" dirty="0"/>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8</a:t>
            </a:fld>
            <a:endParaRPr lang="de-DE"/>
          </a:p>
        </p:txBody>
      </p:sp>
    </p:spTree>
    <p:extLst>
      <p:ext uri="{BB962C8B-B14F-4D97-AF65-F5344CB8AC3E}">
        <p14:creationId xmlns:p14="http://schemas.microsoft.com/office/powerpoint/2010/main" val="3100992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Gemeinsames Sammeln von Einflussfaktoren für die Entwicklung einer PTBS</a:t>
            </a:r>
          </a:p>
          <a:p>
            <a:r>
              <a:rPr lang="de-DE" baseline="0" dirty="0"/>
              <a:t> - Persönlichkeitsstruktur</a:t>
            </a:r>
          </a:p>
          <a:p>
            <a:r>
              <a:rPr lang="de-DE" baseline="0" dirty="0"/>
              <a:t> - frühere Erfahrungen</a:t>
            </a:r>
          </a:p>
          <a:p>
            <a:r>
              <a:rPr lang="de-DE" baseline="0" dirty="0"/>
              <a:t> - Schwere des Ereignisses</a:t>
            </a:r>
          </a:p>
          <a:p>
            <a:r>
              <a:rPr lang="de-DE" baseline="0" dirty="0"/>
              <a:t> - Kontrollverlust wehrend des Ereignisses</a:t>
            </a:r>
          </a:p>
          <a:p>
            <a:r>
              <a:rPr lang="de-DE" baseline="0" dirty="0"/>
              <a:t> - subjektiv erlebte Traumatisierung</a:t>
            </a:r>
          </a:p>
          <a:p>
            <a:r>
              <a:rPr lang="de-DE" baseline="0" dirty="0"/>
              <a:t> - soziale Vernetzung des Traumatisierten</a:t>
            </a:r>
          </a:p>
          <a:p>
            <a:r>
              <a:rPr lang="de-DE" baseline="0" dirty="0"/>
              <a:t> - ..........</a:t>
            </a:r>
            <a:endParaRPr lang="de-DE" dirty="0"/>
          </a:p>
          <a:p>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9</a:t>
            </a:fld>
            <a:endParaRPr lang="de-DE"/>
          </a:p>
        </p:txBody>
      </p:sp>
    </p:spTree>
    <p:extLst>
      <p:ext uri="{BB962C8B-B14F-4D97-AF65-F5344CB8AC3E}">
        <p14:creationId xmlns:p14="http://schemas.microsoft.com/office/powerpoint/2010/main" val="51874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Fähigkeit einer Person, </a:t>
            </a:r>
            <a:r>
              <a:rPr lang="de-DE" b="0" i="0" dirty="0">
                <a:solidFill>
                  <a:srgbClr val="444444"/>
                </a:solidFill>
                <a:effectLst/>
                <a:latin typeface="Roboto" panose="020B0604020202020204" pitchFamily="2" charset="0"/>
              </a:rPr>
              <a:t>außergewöhnliche Anforderungen und schwierige Situationen ohne negative Folgen für die psychische Gesundheit zu bewältigen.</a:t>
            </a:r>
            <a:endParaRPr lang="de-DE" dirty="0"/>
          </a:p>
        </p:txBody>
      </p:sp>
      <p:sp>
        <p:nvSpPr>
          <p:cNvPr id="4" name="Fußzeilenplatzhalter 3"/>
          <p:cNvSpPr>
            <a:spLocks noGrp="1"/>
          </p:cNvSpPr>
          <p:nvPr>
            <p:ph type="ftr" sz="quarter" idx="4"/>
          </p:nvPr>
        </p:nvSpPr>
        <p:spPr/>
        <p:txBody>
          <a:bodyPr/>
          <a:lstStyle/>
          <a:p>
            <a:pPr>
              <a:defRPr/>
            </a:pPr>
            <a:r>
              <a:rPr lang="pt-BR"/>
              <a:t>06.0_modul 4 nachsorge-O1 (230719)</a:t>
            </a:r>
            <a:endParaRPr lang="de-DE"/>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10</a:t>
            </a:fld>
            <a:endParaRPr lang="de-DE"/>
          </a:p>
        </p:txBody>
      </p:sp>
    </p:spTree>
    <p:extLst>
      <p:ext uri="{BB962C8B-B14F-4D97-AF65-F5344CB8AC3E}">
        <p14:creationId xmlns:p14="http://schemas.microsoft.com/office/powerpoint/2010/main" val="4255412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larCert_Titel">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41EF658-0896-425E-B0AC-C4B393A87C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4584000" cy="6876000"/>
          </a:xfrm>
          <a:prstGeom prst="rect">
            <a:avLst/>
          </a:prstGeom>
        </p:spPr>
      </p:pic>
      <p:sp>
        <p:nvSpPr>
          <p:cNvPr id="5" name="Titel 4">
            <a:extLst>
              <a:ext uri="{FF2B5EF4-FFF2-40B4-BE49-F238E27FC236}">
                <a16:creationId xmlns:a16="http://schemas.microsoft.com/office/drawing/2014/main" id="{4E85FAE9-3BED-4177-A29D-24511EDA7409}"/>
              </a:ext>
            </a:extLst>
          </p:cNvPr>
          <p:cNvSpPr>
            <a:spLocks noGrp="1"/>
          </p:cNvSpPr>
          <p:nvPr>
            <p:ph type="title"/>
          </p:nvPr>
        </p:nvSpPr>
        <p:spPr>
          <a:xfrm>
            <a:off x="5150515" y="3284984"/>
            <a:ext cx="6480720" cy="1080120"/>
          </a:xfrm>
          <a:prstGeom prst="rect">
            <a:avLst/>
          </a:prstGeom>
        </p:spPr>
        <p:txBody>
          <a:bodyPr anchor="ctr" anchorCtr="0"/>
          <a:lstStyle>
            <a:lvl1pPr algn="r">
              <a:defRPr sz="3200" b="1">
                <a:solidFill>
                  <a:schemeClr val="tx1">
                    <a:lumMod val="75000"/>
                    <a:lumOff val="25000"/>
                  </a:schemeClr>
                </a:solidFill>
                <a:latin typeface="Century Gothic" panose="020B0502020202020204" pitchFamily="34" charset="0"/>
              </a:defRPr>
            </a:lvl1pPr>
          </a:lstStyle>
          <a:p>
            <a:r>
              <a:rPr lang="de-DE" dirty="0"/>
              <a:t>Mastertitelformat bearbeiten</a:t>
            </a:r>
          </a:p>
        </p:txBody>
      </p:sp>
      <p:sp>
        <p:nvSpPr>
          <p:cNvPr id="7" name="Textplatzhalter 3">
            <a:extLst>
              <a:ext uri="{FF2B5EF4-FFF2-40B4-BE49-F238E27FC236}">
                <a16:creationId xmlns:a16="http://schemas.microsoft.com/office/drawing/2014/main" id="{E0AAAE3F-2DA6-4BE1-9A8B-6B1F8385ADEF}"/>
              </a:ext>
            </a:extLst>
          </p:cNvPr>
          <p:cNvSpPr>
            <a:spLocks noGrp="1"/>
          </p:cNvSpPr>
          <p:nvPr>
            <p:ph type="body" sz="quarter" idx="10"/>
          </p:nvPr>
        </p:nvSpPr>
        <p:spPr>
          <a:xfrm>
            <a:off x="5150516" y="4437113"/>
            <a:ext cx="6481098" cy="936103"/>
          </a:xfrm>
          <a:prstGeom prst="rect">
            <a:avLst/>
          </a:prstGeom>
        </p:spPr>
        <p:txBody>
          <a:bodyPr/>
          <a:lstStyle>
            <a:lvl1pPr algn="r">
              <a:defRPr sz="2400">
                <a:solidFill>
                  <a:schemeClr val="tx1">
                    <a:lumMod val="65000"/>
                    <a:lumOff val="35000"/>
                  </a:schemeClr>
                </a:solidFill>
                <a:latin typeface="Century Gothic" panose="020B0502020202020204" pitchFamily="34" charset="0"/>
              </a:defRPr>
            </a:lvl1pPr>
          </a:lstStyle>
          <a:p>
            <a:pPr lvl="0"/>
            <a:r>
              <a:rPr lang="de-DE" dirty="0"/>
              <a:t>Mastertextformat bearbeiten</a:t>
            </a:r>
          </a:p>
        </p:txBody>
      </p:sp>
      <p:pic>
        <p:nvPicPr>
          <p:cNvPr id="6" name="Grafik 5">
            <a:extLst>
              <a:ext uri="{FF2B5EF4-FFF2-40B4-BE49-F238E27FC236}">
                <a16:creationId xmlns:a16="http://schemas.microsoft.com/office/drawing/2014/main" id="{75B9B5A3-B4B7-4202-8DA9-76B5694195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6280" y="187470"/>
            <a:ext cx="3240000" cy="1134405"/>
          </a:xfrm>
          <a:prstGeom prst="rect">
            <a:avLst/>
          </a:prstGeom>
        </p:spPr>
      </p:pic>
      <p:pic>
        <p:nvPicPr>
          <p:cNvPr id="8" name="Grafik 7">
            <a:extLst>
              <a:ext uri="{FF2B5EF4-FFF2-40B4-BE49-F238E27FC236}">
                <a16:creationId xmlns:a16="http://schemas.microsoft.com/office/drawing/2014/main" id="{834F04AC-C170-4E45-B269-E81370BE56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0140" y="190584"/>
            <a:ext cx="3600000" cy="1131291"/>
          </a:xfrm>
          <a:prstGeom prst="rect">
            <a:avLst/>
          </a:prstGeom>
        </p:spPr>
      </p:pic>
    </p:spTree>
    <p:extLst>
      <p:ext uri="{BB962C8B-B14F-4D97-AF65-F5344CB8AC3E}">
        <p14:creationId xmlns:p14="http://schemas.microsoft.com/office/powerpoint/2010/main" val="201774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larCert mit Fußzeile">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0F86635-EDE2-473E-BE7A-4C7022A651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910096"/>
            <a:ext cx="3978272" cy="1392900"/>
          </a:xfrm>
          <a:prstGeom prst="rect">
            <a:avLst/>
          </a:prstGeom>
        </p:spPr>
      </p:pic>
      <p:sp>
        <p:nvSpPr>
          <p:cNvPr id="12" name="Textplatzhalter 9">
            <a:extLst>
              <a:ext uri="{FF2B5EF4-FFF2-40B4-BE49-F238E27FC236}">
                <a16:creationId xmlns:a16="http://schemas.microsoft.com/office/drawing/2014/main" id="{57046264-C3F3-4192-9E94-652216C09534}"/>
              </a:ext>
            </a:extLst>
          </p:cNvPr>
          <p:cNvSpPr>
            <a:spLocks noGrp="1"/>
          </p:cNvSpPr>
          <p:nvPr>
            <p:ph type="body" sz="quarter" idx="11"/>
          </p:nvPr>
        </p:nvSpPr>
        <p:spPr>
          <a:xfrm>
            <a:off x="707948" y="1196752"/>
            <a:ext cx="10776104" cy="2929913"/>
          </a:xfrm>
          <a:prstGeom prst="rect">
            <a:avLst/>
          </a:prstGeom>
        </p:spPr>
        <p:txBody>
          <a:bodyPr anchor="ctr" anchorCtr="0"/>
          <a:lstStyle>
            <a:lvl1pPr marL="0" indent="0" algn="l">
              <a:defRPr sz="3600" b="0">
                <a:solidFill>
                  <a:schemeClr val="tx1">
                    <a:lumMod val="65000"/>
                    <a:lumOff val="35000"/>
                  </a:schemeClr>
                </a:solidFill>
                <a:latin typeface="Century Gothic" panose="020B0502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p:txBody>
      </p:sp>
      <p:pic>
        <p:nvPicPr>
          <p:cNvPr id="5" name="Grafik 4">
            <a:extLst>
              <a:ext uri="{FF2B5EF4-FFF2-40B4-BE49-F238E27FC236}">
                <a16:creationId xmlns:a16="http://schemas.microsoft.com/office/drawing/2014/main" id="{925B1631-3CCA-40FC-B090-FB617E73EA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8168" y="4956053"/>
            <a:ext cx="4140000" cy="1300986"/>
          </a:xfrm>
          <a:prstGeom prst="rect">
            <a:avLst/>
          </a:prstGeom>
        </p:spPr>
      </p:pic>
    </p:spTree>
    <p:extLst>
      <p:ext uri="{BB962C8B-B14F-4D97-AF65-F5344CB8AC3E}">
        <p14:creationId xmlns:p14="http://schemas.microsoft.com/office/powerpoint/2010/main" val="379930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larCert mit Fußzeile">
    <p:spTree>
      <p:nvGrpSpPr>
        <p:cNvPr id="1" name=""/>
        <p:cNvGrpSpPr/>
        <p:nvPr/>
      </p:nvGrpSpPr>
      <p:grpSpPr>
        <a:xfrm>
          <a:off x="0" y="0"/>
          <a:ext cx="0" cy="0"/>
          <a:chOff x="0" y="0"/>
          <a:chExt cx="0" cy="0"/>
        </a:xfrm>
      </p:grpSpPr>
      <p:sp>
        <p:nvSpPr>
          <p:cNvPr id="6" name="Textfeld 5"/>
          <p:cNvSpPr txBox="1"/>
          <p:nvPr userDrawn="1"/>
        </p:nvSpPr>
        <p:spPr bwMode="auto">
          <a:xfrm>
            <a:off x="239352" y="6484180"/>
            <a:ext cx="1142526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100" kern="0" dirty="0">
                <a:solidFill>
                  <a:schemeClr val="bg1">
                    <a:lumMod val="50000"/>
                  </a:schemeClr>
                </a:solidFill>
              </a:rPr>
              <a:t>ClarCert GmbH 										 www.clarcert.com</a:t>
            </a:r>
          </a:p>
        </p:txBody>
      </p:sp>
      <p:sp>
        <p:nvSpPr>
          <p:cNvPr id="9" name="Titel 3">
            <a:extLst>
              <a:ext uri="{FF2B5EF4-FFF2-40B4-BE49-F238E27FC236}">
                <a16:creationId xmlns:a16="http://schemas.microsoft.com/office/drawing/2014/main" id="{6308E191-E250-45FD-AC4F-4E5AEEAEB722}"/>
              </a:ext>
            </a:extLst>
          </p:cNvPr>
          <p:cNvSpPr>
            <a:spLocks noGrp="1"/>
          </p:cNvSpPr>
          <p:nvPr>
            <p:ph type="title"/>
          </p:nvPr>
        </p:nvSpPr>
        <p:spPr>
          <a:xfrm>
            <a:off x="838200" y="365128"/>
            <a:ext cx="8138120" cy="471587"/>
          </a:xfrm>
          <a:prstGeom prst="rect">
            <a:avLst/>
          </a:prstGeom>
        </p:spPr>
        <p:txBody>
          <a:bodyPr/>
          <a:lstStyle>
            <a:lvl1pPr>
              <a:defRPr sz="2400">
                <a:solidFill>
                  <a:srgbClr val="AE151D"/>
                </a:solidFill>
                <a:latin typeface="Century Gothic" panose="020B0502020202020204" pitchFamily="34" charset="0"/>
              </a:defRPr>
            </a:lvl1pPr>
          </a:lstStyle>
          <a:p>
            <a:r>
              <a:rPr lang="de-DE" dirty="0"/>
              <a:t>Mastertitelformat bearbeiten</a:t>
            </a:r>
          </a:p>
        </p:txBody>
      </p:sp>
      <p:sp>
        <p:nvSpPr>
          <p:cNvPr id="10" name="Textplatzhalter 9">
            <a:extLst>
              <a:ext uri="{FF2B5EF4-FFF2-40B4-BE49-F238E27FC236}">
                <a16:creationId xmlns:a16="http://schemas.microsoft.com/office/drawing/2014/main" id="{BA640EE4-0B5A-42EA-AB58-319A50336BAA}"/>
              </a:ext>
            </a:extLst>
          </p:cNvPr>
          <p:cNvSpPr>
            <a:spLocks noGrp="1"/>
          </p:cNvSpPr>
          <p:nvPr>
            <p:ph type="body" sz="quarter" idx="10"/>
          </p:nvPr>
        </p:nvSpPr>
        <p:spPr>
          <a:xfrm>
            <a:off x="838200" y="1557338"/>
            <a:ext cx="10442376" cy="4499950"/>
          </a:xfrm>
          <a:prstGeom prst="rect">
            <a:avLst/>
          </a:prstGeom>
        </p:spPr>
        <p:txBody>
          <a:bodyPr/>
          <a:lstStyle>
            <a:lvl1pPr marL="0" indent="0" algn="just">
              <a:defRPr b="0">
                <a:solidFill>
                  <a:schemeClr val="tx1"/>
                </a:solidFill>
                <a:latin typeface="Century Gothic" panose="020B0502020202020204" pitchFamily="34" charset="0"/>
              </a:defRPr>
            </a:lvl1pPr>
            <a:lvl2pPr>
              <a:defRPr sz="2000">
                <a:solidFill>
                  <a:schemeClr val="tx1"/>
                </a:solidFill>
                <a:latin typeface="Century Gothic" panose="020B0502020202020204" pitchFamily="34" charset="0"/>
              </a:defRPr>
            </a:lvl2pPr>
            <a:lvl3pPr>
              <a:defRPr sz="1800">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3" name="Gerader Verbinder 2">
            <a:extLst>
              <a:ext uri="{FF2B5EF4-FFF2-40B4-BE49-F238E27FC236}">
                <a16:creationId xmlns:a16="http://schemas.microsoft.com/office/drawing/2014/main" id="{42203655-5FA4-4B4D-B23C-E534C4931420}"/>
              </a:ext>
            </a:extLst>
          </p:cNvPr>
          <p:cNvCxnSpPr>
            <a:cxnSpLocks/>
          </p:cNvCxnSpPr>
          <p:nvPr userDrawn="1"/>
        </p:nvCxnSpPr>
        <p:spPr>
          <a:xfrm flipV="1">
            <a:off x="239352" y="980728"/>
            <a:ext cx="11761304" cy="1"/>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8" name="Grafik 7">
            <a:extLst>
              <a:ext uri="{FF2B5EF4-FFF2-40B4-BE49-F238E27FC236}">
                <a16:creationId xmlns:a16="http://schemas.microsoft.com/office/drawing/2014/main" id="{0D7A39AA-4FB5-4076-8924-5687D0390E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0656" y="71193"/>
            <a:ext cx="2700000" cy="848466"/>
          </a:xfrm>
          <a:prstGeom prst="rect">
            <a:avLst/>
          </a:prstGeom>
        </p:spPr>
      </p:pic>
    </p:spTree>
    <p:extLst>
      <p:ext uri="{BB962C8B-B14F-4D97-AF65-F5344CB8AC3E}">
        <p14:creationId xmlns:p14="http://schemas.microsoft.com/office/powerpoint/2010/main" val="334360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larCert mit Fußzeile_2 Spalten">
    <p:spTree>
      <p:nvGrpSpPr>
        <p:cNvPr id="1" name=""/>
        <p:cNvGrpSpPr/>
        <p:nvPr/>
      </p:nvGrpSpPr>
      <p:grpSpPr>
        <a:xfrm>
          <a:off x="0" y="0"/>
          <a:ext cx="0" cy="0"/>
          <a:chOff x="0" y="0"/>
          <a:chExt cx="0" cy="0"/>
        </a:xfrm>
      </p:grpSpPr>
      <p:sp>
        <p:nvSpPr>
          <p:cNvPr id="6" name="Textfeld 5"/>
          <p:cNvSpPr txBox="1"/>
          <p:nvPr userDrawn="1"/>
        </p:nvSpPr>
        <p:spPr bwMode="auto">
          <a:xfrm>
            <a:off x="239352" y="6484180"/>
            <a:ext cx="1142526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100" kern="0" dirty="0">
                <a:solidFill>
                  <a:schemeClr val="bg1">
                    <a:lumMod val="50000"/>
                  </a:schemeClr>
                </a:solidFill>
              </a:rPr>
              <a:t>ClarCert GmbH 										 www.clarcert.com</a:t>
            </a:r>
          </a:p>
        </p:txBody>
      </p:sp>
      <p:sp>
        <p:nvSpPr>
          <p:cNvPr id="9" name="Titel 3">
            <a:extLst>
              <a:ext uri="{FF2B5EF4-FFF2-40B4-BE49-F238E27FC236}">
                <a16:creationId xmlns:a16="http://schemas.microsoft.com/office/drawing/2014/main" id="{6308E191-E250-45FD-AC4F-4E5AEEAEB722}"/>
              </a:ext>
            </a:extLst>
          </p:cNvPr>
          <p:cNvSpPr>
            <a:spLocks noGrp="1"/>
          </p:cNvSpPr>
          <p:nvPr>
            <p:ph type="title"/>
          </p:nvPr>
        </p:nvSpPr>
        <p:spPr>
          <a:xfrm>
            <a:off x="838200" y="365128"/>
            <a:ext cx="8138120" cy="471587"/>
          </a:xfrm>
          <a:prstGeom prst="rect">
            <a:avLst/>
          </a:prstGeom>
        </p:spPr>
        <p:txBody>
          <a:bodyPr/>
          <a:lstStyle>
            <a:lvl1pPr>
              <a:defRPr sz="2400">
                <a:solidFill>
                  <a:srgbClr val="AE151D"/>
                </a:solidFill>
                <a:latin typeface="Century Gothic" panose="020B0502020202020204" pitchFamily="34" charset="0"/>
              </a:defRPr>
            </a:lvl1pPr>
          </a:lstStyle>
          <a:p>
            <a:r>
              <a:rPr lang="de-DE" dirty="0"/>
              <a:t>Mastertitelformat bearbeiten</a:t>
            </a:r>
          </a:p>
        </p:txBody>
      </p:sp>
      <p:sp>
        <p:nvSpPr>
          <p:cNvPr id="10" name="Textplatzhalter 9">
            <a:extLst>
              <a:ext uri="{FF2B5EF4-FFF2-40B4-BE49-F238E27FC236}">
                <a16:creationId xmlns:a16="http://schemas.microsoft.com/office/drawing/2014/main" id="{BA640EE4-0B5A-42EA-AB58-319A50336BAA}"/>
              </a:ext>
            </a:extLst>
          </p:cNvPr>
          <p:cNvSpPr>
            <a:spLocks noGrp="1"/>
          </p:cNvSpPr>
          <p:nvPr>
            <p:ph type="body" sz="quarter" idx="10"/>
          </p:nvPr>
        </p:nvSpPr>
        <p:spPr>
          <a:xfrm>
            <a:off x="838200" y="1557338"/>
            <a:ext cx="4969768" cy="4499950"/>
          </a:xfrm>
          <a:prstGeom prst="rect">
            <a:avLst/>
          </a:prstGeom>
        </p:spPr>
        <p:txBody>
          <a:bodyPr/>
          <a:lstStyle>
            <a:lvl1pPr marL="0" indent="0" algn="just">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9">
            <a:extLst>
              <a:ext uri="{FF2B5EF4-FFF2-40B4-BE49-F238E27FC236}">
                <a16:creationId xmlns:a16="http://schemas.microsoft.com/office/drawing/2014/main" id="{4432799A-DC2A-4192-9D93-E1B00EDAF6B8}"/>
              </a:ext>
            </a:extLst>
          </p:cNvPr>
          <p:cNvSpPr>
            <a:spLocks noGrp="1"/>
          </p:cNvSpPr>
          <p:nvPr>
            <p:ph type="body" sz="quarter" idx="11"/>
          </p:nvPr>
        </p:nvSpPr>
        <p:spPr>
          <a:xfrm>
            <a:off x="6312024" y="1557338"/>
            <a:ext cx="4969768" cy="4499950"/>
          </a:xfrm>
          <a:prstGeom prst="rect">
            <a:avLst/>
          </a:prstGeom>
        </p:spPr>
        <p:txBody>
          <a:bodyPr/>
          <a:lstStyle>
            <a:lvl1pPr marL="0" indent="0" algn="just">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11" name="Gerader Verbinder 10">
            <a:extLst>
              <a:ext uri="{FF2B5EF4-FFF2-40B4-BE49-F238E27FC236}">
                <a16:creationId xmlns:a16="http://schemas.microsoft.com/office/drawing/2014/main" id="{B65F47A6-EC92-4061-8770-48DDF8EFD19F}"/>
              </a:ext>
            </a:extLst>
          </p:cNvPr>
          <p:cNvCxnSpPr>
            <a:cxnSpLocks/>
          </p:cNvCxnSpPr>
          <p:nvPr userDrawn="1"/>
        </p:nvCxnSpPr>
        <p:spPr>
          <a:xfrm flipV="1">
            <a:off x="239352" y="980728"/>
            <a:ext cx="11761304" cy="1"/>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8" name="Grafik 7">
            <a:extLst>
              <a:ext uri="{FF2B5EF4-FFF2-40B4-BE49-F238E27FC236}">
                <a16:creationId xmlns:a16="http://schemas.microsoft.com/office/drawing/2014/main" id="{0491618A-E3E3-49A9-A9BE-1A1A2DC24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0656" y="71193"/>
            <a:ext cx="2700000" cy="848466"/>
          </a:xfrm>
          <a:prstGeom prst="rect">
            <a:avLst/>
          </a:prstGeom>
        </p:spPr>
      </p:pic>
    </p:spTree>
    <p:extLst>
      <p:ext uri="{BB962C8B-B14F-4D97-AF65-F5344CB8AC3E}">
        <p14:creationId xmlns:p14="http://schemas.microsoft.com/office/powerpoint/2010/main" val="428624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arCert_letzte Folie">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F67349CD-880B-4BFB-96FB-5DC50FE66975}"/>
              </a:ext>
            </a:extLst>
          </p:cNvPr>
          <p:cNvSpPr>
            <a:spLocks noGrp="1"/>
          </p:cNvSpPr>
          <p:nvPr>
            <p:ph sz="quarter" idx="10"/>
          </p:nvPr>
        </p:nvSpPr>
        <p:spPr>
          <a:xfrm>
            <a:off x="479377" y="836712"/>
            <a:ext cx="5328592" cy="1584325"/>
          </a:xfrm>
          <a:prstGeom prst="rect">
            <a:avLst/>
          </a:prstGeom>
        </p:spPr>
        <p:txBody>
          <a:bodyPr/>
          <a:lstStyle>
            <a:lvl1pPr>
              <a:defRPr sz="2800">
                <a:solidFill>
                  <a:srgbClr val="AE151D"/>
                </a:solidFill>
                <a:latin typeface="Century Gothic" panose="020B0502020202020204" pitchFamily="34" charset="0"/>
              </a:defRPr>
            </a:lvl1pPr>
          </a:lstStyle>
          <a:p>
            <a:pPr lvl="0"/>
            <a:r>
              <a:rPr lang="de-DE" dirty="0"/>
              <a:t>Mastertextformat bearbeiten</a:t>
            </a:r>
          </a:p>
        </p:txBody>
      </p:sp>
      <p:pic>
        <p:nvPicPr>
          <p:cNvPr id="6" name="Grafik 5">
            <a:extLst>
              <a:ext uri="{FF2B5EF4-FFF2-40B4-BE49-F238E27FC236}">
                <a16:creationId xmlns:a16="http://schemas.microsoft.com/office/drawing/2014/main" id="{65CADBE5-FBBC-483E-A633-8AD31FD8CD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598" t="36101" r="12990" b="22381"/>
          <a:stretch/>
        </p:blipFill>
        <p:spPr>
          <a:xfrm>
            <a:off x="0" y="2636912"/>
            <a:ext cx="12192000" cy="4303726"/>
          </a:xfrm>
          <a:prstGeom prst="rect">
            <a:avLst/>
          </a:prstGeom>
        </p:spPr>
      </p:pic>
      <p:pic>
        <p:nvPicPr>
          <p:cNvPr id="5" name="Grafik 4">
            <a:extLst>
              <a:ext uri="{FF2B5EF4-FFF2-40B4-BE49-F238E27FC236}">
                <a16:creationId xmlns:a16="http://schemas.microsoft.com/office/drawing/2014/main" id="{FEECD499-E14A-4139-81F5-911E0BFBE4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4138" y="0"/>
            <a:ext cx="4674510" cy="2492896"/>
          </a:xfrm>
          <a:prstGeom prst="rect">
            <a:avLst/>
          </a:prstGeom>
        </p:spPr>
      </p:pic>
    </p:spTree>
    <p:extLst>
      <p:ext uri="{BB962C8B-B14F-4D97-AF65-F5344CB8AC3E}">
        <p14:creationId xmlns:p14="http://schemas.microsoft.com/office/powerpoint/2010/main" val="15009890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104642"/>
      </p:ext>
    </p:extLst>
  </p:cSld>
  <p:clrMap bg1="lt1" tx1="dk1" bg2="lt2" tx2="dk2" accent1="accent1" accent2="accent2" accent3="accent3" accent4="accent4" accent5="accent5" accent6="accent6" hlink="hlink" folHlink="folHlink"/>
  <p:sldLayoutIdLst>
    <p:sldLayoutId id="2147483896" r:id="rId1"/>
    <p:sldLayoutId id="2147483895" r:id="rId2"/>
    <p:sldLayoutId id="2147483893" r:id="rId3"/>
    <p:sldLayoutId id="2147483894" r:id="rId4"/>
    <p:sldLayoutId id="2147483881" r:id="rId5"/>
  </p:sldLayoutIdLst>
  <p:hf sldNum="0" hdr="0" ftr="0" dt="0"/>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000">
          <a:solidFill>
            <a:schemeClr val="tx2"/>
          </a:solidFill>
          <a:latin typeface="Arial" charset="0"/>
        </a:defRPr>
      </a:lvl2pPr>
      <a:lvl3pPr algn="l" rtl="0" eaLnBrk="1" fontAlgn="base" hangingPunct="1">
        <a:spcBef>
          <a:spcPct val="0"/>
        </a:spcBef>
        <a:spcAft>
          <a:spcPct val="0"/>
        </a:spcAft>
        <a:defRPr sz="2000">
          <a:solidFill>
            <a:schemeClr val="tx2"/>
          </a:solidFill>
          <a:latin typeface="Arial" charset="0"/>
        </a:defRPr>
      </a:lvl3pPr>
      <a:lvl4pPr algn="l" rtl="0" eaLnBrk="1" fontAlgn="base" hangingPunct="1">
        <a:spcBef>
          <a:spcPct val="0"/>
        </a:spcBef>
        <a:spcAft>
          <a:spcPct val="0"/>
        </a:spcAft>
        <a:defRPr sz="2000">
          <a:solidFill>
            <a:schemeClr val="tx2"/>
          </a:solidFill>
          <a:latin typeface="Arial" charset="0"/>
        </a:defRPr>
      </a:lvl4pPr>
      <a:lvl5pPr algn="l" rtl="0" eaLnBrk="1" fontAlgn="base" hangingPunct="1">
        <a:spcBef>
          <a:spcPct val="0"/>
        </a:spcBef>
        <a:spcAft>
          <a:spcPct val="0"/>
        </a:spcAft>
        <a:defRPr sz="2000">
          <a:solidFill>
            <a:schemeClr val="tx2"/>
          </a:solidFill>
          <a:latin typeface="Arial" charset="0"/>
        </a:defRPr>
      </a:lvl5pPr>
      <a:lvl6pPr marL="457200" algn="l" rtl="0" eaLnBrk="1" fontAlgn="base" hangingPunct="1">
        <a:spcBef>
          <a:spcPct val="0"/>
        </a:spcBef>
        <a:spcAft>
          <a:spcPct val="0"/>
        </a:spcAft>
        <a:defRPr sz="2000">
          <a:solidFill>
            <a:schemeClr val="tx2"/>
          </a:solidFill>
          <a:latin typeface="Arial" charset="0"/>
        </a:defRPr>
      </a:lvl6pPr>
      <a:lvl7pPr marL="914400" algn="l" rtl="0" eaLnBrk="1" fontAlgn="base" hangingPunct="1">
        <a:spcBef>
          <a:spcPct val="0"/>
        </a:spcBef>
        <a:spcAft>
          <a:spcPct val="0"/>
        </a:spcAft>
        <a:defRPr sz="2000">
          <a:solidFill>
            <a:schemeClr val="tx2"/>
          </a:solidFill>
          <a:latin typeface="Arial" charset="0"/>
        </a:defRPr>
      </a:lvl7pPr>
      <a:lvl8pPr marL="1371600" algn="l" rtl="0" eaLnBrk="1" fontAlgn="base" hangingPunct="1">
        <a:spcBef>
          <a:spcPct val="0"/>
        </a:spcBef>
        <a:spcAft>
          <a:spcPct val="0"/>
        </a:spcAft>
        <a:defRPr sz="2000">
          <a:solidFill>
            <a:schemeClr val="tx2"/>
          </a:solidFill>
          <a:latin typeface="Arial" charset="0"/>
        </a:defRPr>
      </a:lvl8pPr>
      <a:lvl9pPr marL="1828800" algn="l" rtl="0" eaLnBrk="1" fontAlgn="base" hangingPunct="1">
        <a:spcBef>
          <a:spcPct val="0"/>
        </a:spcBef>
        <a:spcAft>
          <a:spcPct val="0"/>
        </a:spcAft>
        <a:defRPr sz="2000">
          <a:solidFill>
            <a:schemeClr val="tx2"/>
          </a:solidFill>
          <a:latin typeface="Arial" charset="0"/>
        </a:defRPr>
      </a:lvl9pPr>
    </p:titleStyle>
    <p:bodyStyle>
      <a:lvl1pPr marL="342900" indent="-342900" algn="l" rtl="0" eaLnBrk="1" fontAlgn="base" hangingPunct="1">
        <a:spcBef>
          <a:spcPct val="20000"/>
        </a:spcBef>
        <a:spcAft>
          <a:spcPct val="0"/>
        </a:spcAft>
        <a:buClr>
          <a:srgbClr val="F3A519"/>
        </a:buClr>
        <a:tabLst>
          <a:tab pos="1258888" algn="l"/>
        </a:tabLst>
        <a:defRPr sz="2000">
          <a:solidFill>
            <a:schemeClr val="tx2"/>
          </a:solidFill>
          <a:latin typeface="+mn-lt"/>
          <a:ea typeface="+mn-ea"/>
          <a:cs typeface="+mn-cs"/>
        </a:defRPr>
      </a:lvl1pPr>
      <a:lvl2pPr marL="354013" indent="-174625" algn="l" rtl="0" eaLnBrk="1" fontAlgn="base" hangingPunct="1">
        <a:spcBef>
          <a:spcPct val="20000"/>
        </a:spcBef>
        <a:spcAft>
          <a:spcPct val="0"/>
        </a:spcAft>
        <a:buClr>
          <a:srgbClr val="CC3300"/>
        </a:buClr>
        <a:buSzPct val="120000"/>
        <a:buChar char="•"/>
        <a:tabLst>
          <a:tab pos="1258888" algn="l"/>
        </a:tabLst>
        <a:defRPr sz="1800">
          <a:solidFill>
            <a:schemeClr val="tx2"/>
          </a:solidFill>
          <a:latin typeface="+mn-lt"/>
        </a:defRPr>
      </a:lvl2pPr>
      <a:lvl3pPr marL="714375" indent="-180975" algn="l" rtl="0" eaLnBrk="1" fontAlgn="base" hangingPunct="1">
        <a:spcBef>
          <a:spcPct val="20000"/>
        </a:spcBef>
        <a:spcAft>
          <a:spcPct val="0"/>
        </a:spcAft>
        <a:buClr>
          <a:srgbClr val="FF9900"/>
        </a:buClr>
        <a:buSzPct val="120000"/>
        <a:buChar char="•"/>
        <a:tabLst>
          <a:tab pos="1258888" algn="l"/>
        </a:tabLst>
        <a:defRPr sz="1600">
          <a:solidFill>
            <a:schemeClr val="tx2"/>
          </a:solidFill>
          <a:latin typeface="+mn-lt"/>
        </a:defRPr>
      </a:lvl3pPr>
      <a:lvl4pPr marL="1066800" indent="-173038" algn="l" rtl="0" eaLnBrk="1" fontAlgn="base" hangingPunct="1">
        <a:spcBef>
          <a:spcPct val="20000"/>
        </a:spcBef>
        <a:spcAft>
          <a:spcPct val="0"/>
        </a:spcAft>
        <a:buClr>
          <a:srgbClr val="CC3300"/>
        </a:buClr>
        <a:buFont typeface="Wingdings" pitchFamily="2" charset="2"/>
        <a:buChar char="§"/>
        <a:tabLst>
          <a:tab pos="1258888" algn="l"/>
        </a:tabLst>
        <a:defRPr sz="1600">
          <a:solidFill>
            <a:schemeClr val="tx2"/>
          </a:solidFill>
          <a:latin typeface="+mn-lt"/>
        </a:defRPr>
      </a:lvl4pPr>
      <a:lvl5pPr marL="14224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5pPr>
      <a:lvl6pPr marL="18796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6pPr>
      <a:lvl7pPr marL="23368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7pPr>
      <a:lvl8pPr marL="27940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8pPr>
      <a:lvl9pPr marL="32512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awmf.org/awmf-online-das-portal-der-wissenschaftlichen-medizin/awmf-aktuell.html"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www.dnqp.de/" TargetMode="External"/><Relationship Id="rId4" Type="http://schemas.openxmlformats.org/officeDocument/2006/relationships/hyperlink" Target="https://www.leitlinien.de/nv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dguv.de/medien/inhalt/praevention/fachbereiche_dguv/fb-gib/psyche/begriffe.pdf" TargetMode="External"/><Relationship Id="rId7" Type="http://schemas.openxmlformats.org/officeDocument/2006/relationships/hyperlink" Target="https://www.bgw-online.de/SharedDocs/Downloads/DE/Arbeitssicherheit_und_Gesundheitsschutz/Organisationsberatung/Selbsteinschaetzung-KEB_Download.pdf?__blob=publicationFile"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bgw-online.de/DE/Arbeitssicherheit-Gesundheitsschutz/Umgang-mit-Gewalt/Qualifizierung_und_Beratung/Qualifizierung-kollegiale-Erstbetreuer.html;jsessionid=647225D48AAF78F4CBEFCAF64CE3E0EB" TargetMode="External"/><Relationship Id="rId5" Type="http://schemas.openxmlformats.org/officeDocument/2006/relationships/hyperlink" Target="https://www.bgw-online.de/DE/Arbeitssicherheit-Gesundheitsschutz/Umgang-mit-Gewalt/Qualifizierung_und_Beratung/Ausbildung-Deeskalationstrainer.html" TargetMode="External"/><Relationship Id="rId4" Type="http://schemas.openxmlformats.org/officeDocument/2006/relationships/hyperlink" Target="http://www.bgw-online.de/gewal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zqp.de/"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www.pflege-gewalt.d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bgw-online.de/DE/Arbeitssicherheit-Gesundheitsschutz/Umgang-mit-Gewalt/Hilfe-fuer-Betroffene/Hilfe-fuer-Betroffene-node.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A6F7E5-1AD3-4FD0-BD13-437C94A934F5}"/>
              </a:ext>
            </a:extLst>
          </p:cNvPr>
          <p:cNvSpPr>
            <a:spLocks noGrp="1"/>
          </p:cNvSpPr>
          <p:nvPr>
            <p:ph type="body" sz="quarter" idx="11"/>
          </p:nvPr>
        </p:nvSpPr>
        <p:spPr/>
        <p:txBody>
          <a:bodyPr/>
          <a:lstStyle/>
          <a:p>
            <a:pPr algn="ctr"/>
            <a:r>
              <a:rPr lang="de-DE" dirty="0"/>
              <a:t>Modul 4: </a:t>
            </a:r>
          </a:p>
          <a:p>
            <a:pPr algn="ctr"/>
            <a:r>
              <a:rPr lang="de-DE" b="1" dirty="0"/>
              <a:t>Nachsorge, Arbeitsschutz, rechtliche Rahmenbedingungen, organisationsbezogene Interventionen, Leitlinien</a:t>
            </a:r>
            <a:br>
              <a:rPr lang="de-DE" b="1" dirty="0"/>
            </a:br>
            <a:endParaRPr lang="de-DE" b="1" dirty="0"/>
          </a:p>
        </p:txBody>
      </p:sp>
    </p:spTree>
    <p:extLst>
      <p:ext uri="{BB962C8B-B14F-4D97-AF65-F5344CB8AC3E}">
        <p14:creationId xmlns:p14="http://schemas.microsoft.com/office/powerpoint/2010/main" val="25111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Resilienz</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p:txBody>
          <a:bodyPr/>
          <a:lstStyle/>
          <a:p>
            <a:pPr marL="342900" indent="-342900" algn="l">
              <a:spcAft>
                <a:spcPts val="600"/>
              </a:spcAft>
              <a:buClr>
                <a:srgbClr val="C00000"/>
              </a:buClr>
              <a:buFont typeface="Arial" panose="020B0604020202020204" pitchFamily="34" charset="0"/>
              <a:buChar char="•"/>
              <a:defRPr/>
            </a:pPr>
            <a:r>
              <a:rPr lang="de-DE" dirty="0"/>
              <a:t>Tendenziell resilientere Menschen haben weniger Risikofaktoren eine Traumatisierung zu erleiden</a:t>
            </a:r>
          </a:p>
          <a:p>
            <a:pPr marL="342900" indent="-342900" algn="l">
              <a:spcAft>
                <a:spcPts val="600"/>
              </a:spcAft>
              <a:buClr>
                <a:srgbClr val="C00000"/>
              </a:buClr>
              <a:buFont typeface="Arial" panose="020B0604020202020204" pitchFamily="34" charset="0"/>
              <a:buChar char="•"/>
              <a:defRPr/>
            </a:pPr>
            <a:r>
              <a:rPr lang="de-DE" dirty="0"/>
              <a:t>Resilienz:</a:t>
            </a:r>
          </a:p>
          <a:p>
            <a:pPr marL="342900" indent="-342900" algn="l">
              <a:spcAft>
                <a:spcPts val="600"/>
              </a:spcAft>
              <a:buClr>
                <a:srgbClr val="C00000"/>
              </a:buClr>
              <a:buFont typeface="Wingdings" panose="05000000000000000000" pitchFamily="2" charset="2"/>
              <a:buChar char="Ø"/>
              <a:defRPr/>
            </a:pPr>
            <a:r>
              <a:rPr lang="de-DE" b="0" i="0" dirty="0">
                <a:effectLst/>
              </a:rPr>
              <a:t>Fähigkeit einer Person, außergewöhnliche Anforderungen und schwierige Situationen ohne negative Folgen für die psychische Gesundheit zu bewältigen.</a:t>
            </a:r>
            <a:endParaRPr lang="de-DE" dirty="0"/>
          </a:p>
          <a:p>
            <a:pPr marL="342900" indent="-342900" algn="l">
              <a:spcAft>
                <a:spcPts val="600"/>
              </a:spcAft>
              <a:buClr>
                <a:srgbClr val="C00000"/>
              </a:buClr>
              <a:buFont typeface="Wingdings" panose="05000000000000000000" pitchFamily="2" charset="2"/>
              <a:buChar char="Ø"/>
              <a:defRPr/>
            </a:pPr>
            <a:r>
              <a:rPr lang="de-DE" dirty="0"/>
              <a:t> Umgang mit Stresssituationen</a:t>
            </a:r>
          </a:p>
          <a:p>
            <a:pPr marL="342900" indent="-342900" algn="l">
              <a:spcAft>
                <a:spcPts val="600"/>
              </a:spcAft>
              <a:buClr>
                <a:srgbClr val="C00000"/>
              </a:buClr>
              <a:buFont typeface="Wingdings" panose="05000000000000000000" pitchFamily="2" charset="2"/>
              <a:buChar char="Ø"/>
              <a:defRPr/>
            </a:pPr>
            <a:r>
              <a:rPr lang="de-DE" dirty="0"/>
              <a:t> Psychosoziale Ressourcen (soziale Unterstützung)</a:t>
            </a:r>
          </a:p>
          <a:p>
            <a:pPr marL="342900" indent="-342900" algn="l">
              <a:spcAft>
                <a:spcPts val="600"/>
              </a:spcAft>
              <a:buClr>
                <a:srgbClr val="C00000"/>
              </a:buClr>
              <a:buFont typeface="Wingdings" panose="05000000000000000000" pitchFamily="2" charset="2"/>
              <a:buChar char="Ø"/>
              <a:defRPr/>
            </a:pPr>
            <a:r>
              <a:rPr lang="de-DE" dirty="0"/>
              <a:t> Stabile Sozialbeziehungen</a:t>
            </a:r>
          </a:p>
          <a:p>
            <a:pPr marL="342900" indent="-342900" algn="l">
              <a:spcAft>
                <a:spcPts val="600"/>
              </a:spcAft>
              <a:buClr>
                <a:srgbClr val="C00000"/>
              </a:buClr>
              <a:buFont typeface="Arial" panose="020B0604020202020204" pitchFamily="34" charset="0"/>
              <a:buChar char="•"/>
              <a:defRPr/>
            </a:pPr>
            <a:r>
              <a:rPr lang="de-DE" dirty="0"/>
              <a:t>Der aktuelle Forschungsstand bescheinigt stabilen Sozialbeziehungen die besten Voraussetzungen, Stresssituation zu bewältigen</a:t>
            </a:r>
          </a:p>
          <a:p>
            <a:pPr>
              <a:spcAft>
                <a:spcPts val="600"/>
              </a:spcAft>
              <a:buClr>
                <a:srgbClr val="C00000"/>
              </a:buClr>
              <a:defRPr/>
            </a:pPr>
            <a:endParaRPr lang="de-DE" dirty="0">
              <a:solidFill>
                <a:srgbClr val="000000"/>
              </a:solidFill>
            </a:endParaRPr>
          </a:p>
          <a:p>
            <a:pPr>
              <a:spcAft>
                <a:spcPts val="600"/>
              </a:spcAft>
            </a:pPr>
            <a:endParaRPr lang="de-DE" dirty="0"/>
          </a:p>
        </p:txBody>
      </p:sp>
    </p:spTree>
    <p:extLst>
      <p:ext uri="{BB962C8B-B14F-4D97-AF65-F5344CB8AC3E}">
        <p14:creationId xmlns:p14="http://schemas.microsoft.com/office/powerpoint/2010/main" val="704694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p:txBody>
          <a:bodyPr/>
          <a:lstStyle/>
          <a:p>
            <a:r>
              <a:rPr lang="de-DE" dirty="0"/>
              <a:t>Auswirkungen nach Patient*innenübergriff</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p:txBody>
          <a:bodyPr/>
          <a:lstStyle/>
          <a:p>
            <a:pPr marL="342900" indent="-342900">
              <a:spcAft>
                <a:spcPts val="600"/>
              </a:spcAft>
              <a:buClr>
                <a:srgbClr val="C00000"/>
              </a:buClr>
              <a:buFont typeface="Arial" panose="020B0604020202020204" pitchFamily="34" charset="0"/>
              <a:buChar char="•"/>
              <a:defRPr/>
            </a:pPr>
            <a:r>
              <a:rPr lang="de-DE" b="1" dirty="0">
                <a:solidFill>
                  <a:srgbClr val="000000"/>
                </a:solidFill>
              </a:rPr>
              <a:t>Biophysiologischer Effekt</a:t>
            </a:r>
          </a:p>
          <a:p>
            <a:pPr marL="342900" indent="-342900">
              <a:spcAft>
                <a:spcPts val="600"/>
              </a:spcAft>
              <a:buClr>
                <a:srgbClr val="C00000"/>
              </a:buClr>
              <a:buFont typeface="Wingdings" panose="05000000000000000000" pitchFamily="2" charset="2"/>
              <a:buChar char="Ø"/>
              <a:defRPr/>
            </a:pPr>
            <a:r>
              <a:rPr lang="de-DE" dirty="0">
                <a:solidFill>
                  <a:srgbClr val="000000"/>
                </a:solidFill>
              </a:rPr>
              <a:t>Angstreaktion, PTBS</a:t>
            </a:r>
          </a:p>
          <a:p>
            <a:pPr marL="342900" indent="-342900">
              <a:spcAft>
                <a:spcPts val="600"/>
              </a:spcAft>
              <a:buClr>
                <a:srgbClr val="C00000"/>
              </a:buClr>
              <a:buFont typeface="Arial" panose="020B0604020202020204" pitchFamily="34" charset="0"/>
              <a:buChar char="•"/>
              <a:defRPr/>
            </a:pPr>
            <a:r>
              <a:rPr lang="de-DE" b="1" dirty="0">
                <a:solidFill>
                  <a:srgbClr val="000000"/>
                </a:solidFill>
              </a:rPr>
              <a:t>Kognitiver Effekt</a:t>
            </a:r>
          </a:p>
          <a:p>
            <a:pPr marL="342900" indent="-342900">
              <a:spcAft>
                <a:spcPts val="600"/>
              </a:spcAft>
              <a:buClr>
                <a:srgbClr val="C00000"/>
              </a:buClr>
              <a:buFont typeface="Wingdings" panose="05000000000000000000" pitchFamily="2" charset="2"/>
              <a:buChar char="Ø"/>
              <a:defRPr/>
            </a:pPr>
            <a:r>
              <a:rPr lang="de-DE" dirty="0">
                <a:solidFill>
                  <a:srgbClr val="000000"/>
                </a:solidFill>
              </a:rPr>
              <a:t>Erleben von Bedrohung oder Erniedrigung</a:t>
            </a:r>
          </a:p>
          <a:p>
            <a:pPr marL="342900" indent="-342900">
              <a:spcAft>
                <a:spcPts val="600"/>
              </a:spcAft>
              <a:buClr>
                <a:srgbClr val="C00000"/>
              </a:buClr>
              <a:buFont typeface="Wingdings" panose="05000000000000000000" pitchFamily="2" charset="2"/>
              <a:buChar char="Ø"/>
              <a:defRPr/>
            </a:pPr>
            <a:r>
              <a:rPr lang="de-DE" dirty="0">
                <a:solidFill>
                  <a:srgbClr val="000000"/>
                </a:solidFill>
              </a:rPr>
              <a:t>Bagatellisierung oder Verleugnen des Vorfalls</a:t>
            </a:r>
          </a:p>
          <a:p>
            <a:pPr marL="342900" indent="-342900">
              <a:spcAft>
                <a:spcPts val="600"/>
              </a:spcAft>
              <a:buClr>
                <a:srgbClr val="C00000"/>
              </a:buClr>
              <a:buFont typeface="Arial" panose="020B0604020202020204" pitchFamily="34" charset="0"/>
              <a:buChar char="•"/>
              <a:defRPr/>
            </a:pPr>
            <a:r>
              <a:rPr lang="de-DE" b="1" dirty="0">
                <a:solidFill>
                  <a:srgbClr val="000000"/>
                </a:solidFill>
              </a:rPr>
              <a:t>Emotionaler Effekt</a:t>
            </a:r>
          </a:p>
          <a:p>
            <a:pPr marL="342900" indent="-342900">
              <a:spcAft>
                <a:spcPts val="600"/>
              </a:spcAft>
              <a:buClr>
                <a:srgbClr val="C00000"/>
              </a:buClr>
              <a:buFont typeface="Wingdings" panose="05000000000000000000" pitchFamily="2" charset="2"/>
              <a:buChar char="Ø"/>
              <a:defRPr/>
            </a:pPr>
            <a:r>
              <a:rPr lang="de-DE" dirty="0">
                <a:solidFill>
                  <a:srgbClr val="000000"/>
                </a:solidFill>
              </a:rPr>
              <a:t>Ärger auf Patienten/Bewohner ggf. </a:t>
            </a:r>
            <a:r>
              <a:rPr lang="de-DE" dirty="0">
                <a:latin typeface="Century Gothic" panose="020B0502020202020204" pitchFamily="34" charset="0"/>
              </a:rPr>
              <a:t>Kolleg/-innen </a:t>
            </a:r>
            <a:r>
              <a:rPr lang="de-DE" dirty="0">
                <a:solidFill>
                  <a:srgbClr val="000000"/>
                </a:solidFill>
              </a:rPr>
              <a:t>und die Institution</a:t>
            </a:r>
          </a:p>
          <a:p>
            <a:pPr marL="342900" indent="-342900">
              <a:spcAft>
                <a:spcPts val="600"/>
              </a:spcAft>
              <a:buClr>
                <a:srgbClr val="C00000"/>
              </a:buClr>
              <a:buFont typeface="Arial" panose="020B0604020202020204" pitchFamily="34" charset="0"/>
              <a:buChar char="•"/>
              <a:defRPr/>
            </a:pPr>
            <a:r>
              <a:rPr lang="de-DE" b="1" dirty="0">
                <a:solidFill>
                  <a:srgbClr val="000000"/>
                </a:solidFill>
              </a:rPr>
              <a:t>Sozialer Effekt</a:t>
            </a:r>
          </a:p>
          <a:p>
            <a:pPr marL="342900" indent="-342900">
              <a:spcAft>
                <a:spcPts val="600"/>
              </a:spcAft>
              <a:buClr>
                <a:srgbClr val="C00000"/>
              </a:buClr>
              <a:buFont typeface="Wingdings" panose="05000000000000000000" pitchFamily="2" charset="2"/>
              <a:buChar char="Ø"/>
              <a:defRPr/>
            </a:pPr>
            <a:r>
              <a:rPr lang="de-DE" dirty="0">
                <a:solidFill>
                  <a:srgbClr val="000000"/>
                </a:solidFill>
              </a:rPr>
              <a:t>Rückzug von Patienten (Vermeidungsverhalten)</a:t>
            </a:r>
          </a:p>
          <a:p>
            <a:pPr marL="342900" indent="-342900">
              <a:spcAft>
                <a:spcPts val="600"/>
              </a:spcAft>
              <a:buClr>
                <a:srgbClr val="C00000"/>
              </a:buClr>
              <a:buFont typeface="Wingdings" panose="05000000000000000000" pitchFamily="2" charset="2"/>
              <a:buChar char="Ø"/>
              <a:defRPr/>
            </a:pPr>
            <a:r>
              <a:rPr lang="de-DE" dirty="0">
                <a:solidFill>
                  <a:srgbClr val="000000"/>
                </a:solidFill>
              </a:rPr>
              <a:t>Kontrollverlust am Arbeitsplatz (Arbeitsplatzwechsel bis hin zur Berufsaufgabe)</a:t>
            </a:r>
          </a:p>
          <a:p>
            <a:pPr>
              <a:spcAft>
                <a:spcPts val="600"/>
              </a:spcAft>
            </a:pPr>
            <a:endParaRPr lang="de-DE" dirty="0"/>
          </a:p>
        </p:txBody>
      </p:sp>
    </p:spTree>
    <p:extLst>
      <p:ext uri="{BB962C8B-B14F-4D97-AF65-F5344CB8AC3E}">
        <p14:creationId xmlns:p14="http://schemas.microsoft.com/office/powerpoint/2010/main" val="2172184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Der Umgang mit Problemen und Stresssituationen</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p:txBody>
          <a:bodyPr/>
          <a:lstStyle/>
          <a:p>
            <a:pPr algn="l">
              <a:spcAft>
                <a:spcPts val="600"/>
              </a:spcAft>
              <a:buClr>
                <a:srgbClr val="C00000"/>
              </a:buClr>
              <a:defRPr/>
            </a:pPr>
            <a:r>
              <a:rPr lang="de-DE" b="1" dirty="0">
                <a:solidFill>
                  <a:srgbClr val="AE151D"/>
                </a:solidFill>
                <a:latin typeface="Century Gothic" panose="020B0502020202020204" pitchFamily="34" charset="0"/>
              </a:rPr>
              <a:t>Negative kognitive Verarbeitungsmuster (kognitive Verwundbarkeit)</a:t>
            </a:r>
            <a:endParaRPr lang="de-DE" b="1" dirty="0">
              <a:solidFill>
                <a:srgbClr val="AE151D"/>
              </a:solidFill>
            </a:endParaRPr>
          </a:p>
          <a:p>
            <a:pPr marL="342900" indent="-342900" algn="l">
              <a:spcAft>
                <a:spcPts val="600"/>
              </a:spcAft>
              <a:buClr>
                <a:srgbClr val="C00000"/>
              </a:buClr>
              <a:buFont typeface="Arial" panose="020B0604020202020204" pitchFamily="34" charset="0"/>
              <a:buChar char="•"/>
              <a:defRPr/>
            </a:pPr>
            <a:r>
              <a:rPr lang="de-DE" dirty="0">
                <a:solidFill>
                  <a:srgbClr val="000000"/>
                </a:solidFill>
              </a:rPr>
              <a:t> Negative Ereignisse auf sich beziehen</a:t>
            </a:r>
          </a:p>
          <a:p>
            <a:pPr marL="342900" indent="-342900" algn="l">
              <a:spcAft>
                <a:spcPts val="600"/>
              </a:spcAft>
              <a:buClr>
                <a:srgbClr val="C00000"/>
              </a:buClr>
              <a:buFont typeface="Arial" panose="020B0604020202020204" pitchFamily="34" charset="0"/>
              <a:buChar char="•"/>
              <a:defRPr/>
            </a:pPr>
            <a:r>
              <a:rPr lang="de-DE" dirty="0">
                <a:solidFill>
                  <a:srgbClr val="000000"/>
                </a:solidFill>
              </a:rPr>
              <a:t> Rumination (wiederkehrende quälende Gedanken machen ohne eine Lösung         zu finden z.B. Gedankenkreisen, Sorgenneigung)</a:t>
            </a:r>
          </a:p>
          <a:p>
            <a:pPr marL="342900" indent="-342900" algn="l">
              <a:spcAft>
                <a:spcPts val="600"/>
              </a:spcAft>
              <a:buClr>
                <a:srgbClr val="C00000"/>
              </a:buClr>
              <a:buFont typeface="Arial" panose="020B0604020202020204" pitchFamily="34" charset="0"/>
              <a:buChar char="•"/>
              <a:defRPr/>
            </a:pPr>
            <a:r>
              <a:rPr lang="de-DE" dirty="0">
                <a:solidFill>
                  <a:srgbClr val="000000"/>
                </a:solidFill>
              </a:rPr>
              <a:t> Sensibilität für ängstigende Gefühle</a:t>
            </a:r>
          </a:p>
          <a:p>
            <a:pPr marL="342900" indent="-342900" algn="l">
              <a:spcAft>
                <a:spcPts val="600"/>
              </a:spcAft>
              <a:buClr>
                <a:srgbClr val="C00000"/>
              </a:buClr>
              <a:buFont typeface="Arial" panose="020B0604020202020204" pitchFamily="34" charset="0"/>
              <a:buChar char="•"/>
              <a:defRPr/>
            </a:pPr>
            <a:r>
              <a:rPr lang="de-DE" dirty="0">
                <a:solidFill>
                  <a:srgbClr val="000000"/>
                </a:solidFill>
              </a:rPr>
              <a:t> Negative Erwartungshaltung über die Zukunft</a:t>
            </a:r>
          </a:p>
          <a:p>
            <a:pPr>
              <a:spcAft>
                <a:spcPts val="600"/>
              </a:spcAft>
              <a:buClr>
                <a:srgbClr val="C00000"/>
              </a:buClr>
              <a:defRPr/>
            </a:pPr>
            <a:endParaRPr lang="de-DE" dirty="0">
              <a:solidFill>
                <a:srgbClr val="000000"/>
              </a:solidFill>
            </a:endParaRPr>
          </a:p>
          <a:p>
            <a:pPr>
              <a:spcAft>
                <a:spcPts val="600"/>
              </a:spcAft>
            </a:pPr>
            <a:endParaRPr lang="de-DE" dirty="0"/>
          </a:p>
        </p:txBody>
      </p:sp>
    </p:spTree>
    <p:extLst>
      <p:ext uri="{BB962C8B-B14F-4D97-AF65-F5344CB8AC3E}">
        <p14:creationId xmlns:p14="http://schemas.microsoft.com/office/powerpoint/2010/main" val="3657175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Was ist also zu tun?</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a:xfrm>
            <a:off x="838200" y="1179025"/>
            <a:ext cx="10442376" cy="4499950"/>
          </a:xfrm>
        </p:spPr>
        <p:txBody>
          <a:bodyPr/>
          <a:lstStyle/>
          <a:p>
            <a:pPr marL="342900" indent="-342900" algn="l">
              <a:spcAft>
                <a:spcPts val="600"/>
              </a:spcAft>
              <a:buClr>
                <a:srgbClr val="C00000"/>
              </a:buClr>
              <a:buFont typeface="Arial" panose="020B0604020202020204" pitchFamily="34" charset="0"/>
              <a:buChar char="•"/>
              <a:defRPr/>
            </a:pPr>
            <a:r>
              <a:rPr lang="de-DE" dirty="0">
                <a:solidFill>
                  <a:srgbClr val="000000"/>
                </a:solidFill>
              </a:rPr>
              <a:t>Wie läuft das in ihrer Einrichtung?</a:t>
            </a:r>
          </a:p>
          <a:p>
            <a:pPr marL="342900" indent="-342900" algn="l">
              <a:spcAft>
                <a:spcPts val="600"/>
              </a:spcAft>
              <a:buClr>
                <a:srgbClr val="C00000"/>
              </a:buClr>
              <a:buFont typeface="Arial" panose="020B0604020202020204" pitchFamily="34" charset="0"/>
              <a:buChar char="•"/>
              <a:defRPr/>
            </a:pPr>
            <a:r>
              <a:rPr lang="de-DE" dirty="0">
                <a:solidFill>
                  <a:srgbClr val="000000"/>
                </a:solidFill>
              </a:rPr>
              <a:t>Haben Sie für die Nachbesprechung von Aggressionsereignissen eine standardisierte Fallbesprechung?</a:t>
            </a:r>
          </a:p>
          <a:p>
            <a:pPr marL="342900" indent="-342900" algn="l">
              <a:spcAft>
                <a:spcPts val="600"/>
              </a:spcAft>
              <a:buClr>
                <a:srgbClr val="C00000"/>
              </a:buClr>
              <a:buFont typeface="Arial" panose="020B0604020202020204" pitchFamily="34" charset="0"/>
              <a:buChar char="•"/>
              <a:defRPr/>
            </a:pPr>
            <a:r>
              <a:rPr lang="de-DE" dirty="0">
                <a:solidFill>
                  <a:srgbClr val="000000"/>
                </a:solidFill>
              </a:rPr>
              <a:t>Haben Sie für die Dokumentation und Analyse von Aggressionsereignissen eine standardisierte Ereignismeldung?</a:t>
            </a:r>
          </a:p>
          <a:p>
            <a:pPr marL="342900" indent="-342900" algn="l">
              <a:spcAft>
                <a:spcPts val="600"/>
              </a:spcAft>
              <a:buClr>
                <a:srgbClr val="C00000"/>
              </a:buClr>
              <a:buFont typeface="Arial" panose="020B0604020202020204" pitchFamily="34" charset="0"/>
              <a:buChar char="•"/>
              <a:defRPr/>
            </a:pPr>
            <a:r>
              <a:rPr lang="de-DE" dirty="0">
                <a:solidFill>
                  <a:srgbClr val="000000"/>
                </a:solidFill>
              </a:rPr>
              <a:t>Welche Standards zur Reduktion von Aggressionsereignissen sind sinnvoll?</a:t>
            </a:r>
          </a:p>
          <a:p>
            <a:pPr marL="342900" indent="-342900" algn="l">
              <a:spcAft>
                <a:spcPts val="600"/>
              </a:spcAft>
              <a:buClr>
                <a:srgbClr val="C00000"/>
              </a:buClr>
              <a:buFont typeface="Arial" panose="020B0604020202020204" pitchFamily="34" charset="0"/>
              <a:buChar char="•"/>
              <a:defRPr/>
            </a:pPr>
            <a:r>
              <a:rPr lang="de-DE" dirty="0">
                <a:solidFill>
                  <a:srgbClr val="000000"/>
                </a:solidFill>
              </a:rPr>
              <a:t>Wunsch an die Einrichtung: Was ist zu tun?</a:t>
            </a:r>
          </a:p>
          <a:p>
            <a:pPr marL="342900" indent="-342900" algn="l">
              <a:spcAft>
                <a:spcPts val="600"/>
              </a:spcAft>
              <a:buClr>
                <a:srgbClr val="C00000"/>
              </a:buClr>
              <a:buFont typeface="Arial" panose="020B0604020202020204" pitchFamily="34" charset="0"/>
              <a:buChar char="•"/>
              <a:defRPr/>
            </a:pPr>
            <a:endParaRPr lang="de-DE" dirty="0">
              <a:solidFill>
                <a:srgbClr val="000000"/>
              </a:solidFill>
            </a:endParaRPr>
          </a:p>
          <a:p>
            <a:pPr algn="l">
              <a:spcAft>
                <a:spcPts val="600"/>
              </a:spcAft>
              <a:buClr>
                <a:srgbClr val="C00000"/>
              </a:buClr>
              <a:defRPr/>
            </a:pPr>
            <a:r>
              <a:rPr lang="de-DE" dirty="0">
                <a:solidFill>
                  <a:srgbClr val="000000"/>
                </a:solidFill>
              </a:rPr>
              <a:t>Gruppenarbeiten:</a:t>
            </a:r>
          </a:p>
          <a:p>
            <a:pPr marL="457200" indent="-457200" algn="l">
              <a:spcAft>
                <a:spcPts val="600"/>
              </a:spcAft>
              <a:buClr>
                <a:srgbClr val="C00000"/>
              </a:buClr>
              <a:buAutoNum type="arabicPeriod"/>
              <a:defRPr/>
            </a:pPr>
            <a:r>
              <a:rPr lang="de-DE" dirty="0">
                <a:solidFill>
                  <a:srgbClr val="000000"/>
                </a:solidFill>
              </a:rPr>
              <a:t>Inhalte der Fallbesprechung</a:t>
            </a:r>
          </a:p>
          <a:p>
            <a:pPr marL="457200" indent="-457200" algn="l">
              <a:spcAft>
                <a:spcPts val="600"/>
              </a:spcAft>
              <a:buClr>
                <a:srgbClr val="C00000"/>
              </a:buClr>
              <a:buAutoNum type="arabicPeriod"/>
              <a:defRPr/>
            </a:pPr>
            <a:r>
              <a:rPr lang="de-DE" dirty="0">
                <a:solidFill>
                  <a:srgbClr val="000000"/>
                </a:solidFill>
              </a:rPr>
              <a:t>Inhalte der Dokumentation</a:t>
            </a:r>
          </a:p>
          <a:p>
            <a:pPr marL="457200" indent="-457200" algn="l">
              <a:spcAft>
                <a:spcPts val="600"/>
              </a:spcAft>
              <a:buClr>
                <a:srgbClr val="C00000"/>
              </a:buClr>
              <a:buAutoNum type="arabicPeriod"/>
              <a:defRPr/>
            </a:pPr>
            <a:r>
              <a:rPr lang="de-DE" dirty="0">
                <a:solidFill>
                  <a:srgbClr val="000000"/>
                </a:solidFill>
              </a:rPr>
              <a:t>Welche Standards sind sinnvoll</a:t>
            </a:r>
          </a:p>
          <a:p>
            <a:pPr>
              <a:spcAft>
                <a:spcPts val="600"/>
              </a:spcAft>
              <a:buClr>
                <a:srgbClr val="C00000"/>
              </a:buClr>
              <a:defRPr/>
            </a:pPr>
            <a:endParaRPr lang="de-DE" dirty="0">
              <a:solidFill>
                <a:srgbClr val="000000"/>
              </a:solidFill>
            </a:endParaRPr>
          </a:p>
          <a:p>
            <a:pPr>
              <a:spcAft>
                <a:spcPts val="600"/>
              </a:spcAft>
            </a:pPr>
            <a:endParaRPr lang="de-DE" dirty="0"/>
          </a:p>
        </p:txBody>
      </p:sp>
    </p:spTree>
    <p:extLst>
      <p:ext uri="{BB962C8B-B14F-4D97-AF65-F5344CB8AC3E}">
        <p14:creationId xmlns:p14="http://schemas.microsoft.com/office/powerpoint/2010/main" val="2589289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Arbeitsschutz</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p:txBody>
          <a:bodyPr/>
          <a:lstStyle/>
          <a:p>
            <a:pPr marL="342900" indent="-342900" algn="l">
              <a:spcAft>
                <a:spcPts val="600"/>
              </a:spcAft>
              <a:buClr>
                <a:srgbClr val="C00000"/>
              </a:buClr>
              <a:buFont typeface="Arial" panose="020B0604020202020204" pitchFamily="34" charset="0"/>
              <a:buChar char="•"/>
              <a:defRPr/>
            </a:pPr>
            <a:r>
              <a:rPr lang="de-DE" dirty="0">
                <a:solidFill>
                  <a:srgbClr val="000000"/>
                </a:solidFill>
              </a:rPr>
              <a:t>Die Grundlage bildet das Arbeitsschutzgesetzt. Hier finden sich lediglich allgemeine Formulierungen von Schutzzielen</a:t>
            </a:r>
          </a:p>
          <a:p>
            <a:pPr marL="342900" indent="-342900" algn="l">
              <a:spcAft>
                <a:spcPts val="600"/>
              </a:spcAft>
              <a:buClr>
                <a:srgbClr val="C00000"/>
              </a:buClr>
              <a:buFont typeface="Arial" panose="020B0604020202020204" pitchFamily="34" charset="0"/>
              <a:buChar char="•"/>
              <a:defRPr/>
            </a:pPr>
            <a:r>
              <a:rPr lang="de-DE" dirty="0">
                <a:solidFill>
                  <a:srgbClr val="000000"/>
                </a:solidFill>
              </a:rPr>
              <a:t>Weder von staatlicher Seite noch von den Unfallversicherungsträgern (UVT) gibt es Vorschriften und Regeln, die sich explizit mit dem Problem der „aggressiven Verhaltensweisen“ beschäftigen. Es gibt lediglich Informationsschriften und Broschüren, mit überwiegend informativem Charakter wie z.B.:</a:t>
            </a:r>
          </a:p>
          <a:p>
            <a:pPr marL="696913" lvl="1" indent="-342900">
              <a:spcAft>
                <a:spcPts val="600"/>
              </a:spcAft>
              <a:buClr>
                <a:srgbClr val="C00000"/>
              </a:buClr>
              <a:buFont typeface="Wingdings" panose="05000000000000000000" pitchFamily="2" charset="2"/>
              <a:buChar char="Ø"/>
              <a:defRPr/>
            </a:pPr>
            <a:r>
              <a:rPr lang="de-DE" dirty="0">
                <a:solidFill>
                  <a:srgbClr val="000000"/>
                </a:solidFill>
              </a:rPr>
              <a:t>Umgang mit traumatisierenden Ereignissen in Gesundheitsberufen (DGUV-Information 207-012)</a:t>
            </a:r>
          </a:p>
          <a:p>
            <a:pPr marL="696913" lvl="1" indent="-342900">
              <a:spcAft>
                <a:spcPts val="600"/>
              </a:spcAft>
              <a:buClr>
                <a:srgbClr val="C00000"/>
              </a:buClr>
              <a:buFont typeface="Wingdings" panose="05000000000000000000" pitchFamily="2" charset="2"/>
              <a:buChar char="Ø"/>
              <a:defRPr/>
            </a:pPr>
            <a:r>
              <a:rPr lang="de-DE" dirty="0">
                <a:solidFill>
                  <a:srgbClr val="000000"/>
                </a:solidFill>
              </a:rPr>
              <a:t>BGW (Berufsgenossenschaft Gesundheitsdienst und Wohlfahrtspflege) Broschüren: Gewalt und Aggression in der Pflege – Ein Kurzüberblick, Gewalt und Aggression in Betreuungsberufen</a:t>
            </a:r>
          </a:p>
          <a:p>
            <a:pPr>
              <a:spcAft>
                <a:spcPts val="600"/>
              </a:spcAft>
              <a:buClr>
                <a:srgbClr val="C00000"/>
              </a:buClr>
              <a:defRPr/>
            </a:pPr>
            <a:endParaRPr lang="de-DE" dirty="0">
              <a:solidFill>
                <a:srgbClr val="000000"/>
              </a:solidFill>
            </a:endParaRPr>
          </a:p>
          <a:p>
            <a:pPr>
              <a:spcAft>
                <a:spcPts val="600"/>
              </a:spcAft>
            </a:pPr>
            <a:endParaRPr lang="de-DE" dirty="0"/>
          </a:p>
        </p:txBody>
      </p:sp>
    </p:spTree>
    <p:extLst>
      <p:ext uri="{BB962C8B-B14F-4D97-AF65-F5344CB8AC3E}">
        <p14:creationId xmlns:p14="http://schemas.microsoft.com/office/powerpoint/2010/main" val="286112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Arbeitsschutz</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p:txBody>
          <a:bodyPr/>
          <a:lstStyle/>
          <a:p>
            <a:pPr marL="342900" indent="-342900" algn="l">
              <a:spcAft>
                <a:spcPts val="600"/>
              </a:spcAft>
              <a:buClr>
                <a:srgbClr val="C00000"/>
              </a:buClr>
              <a:buFont typeface="Arial" panose="020B0604020202020204" pitchFamily="34" charset="0"/>
              <a:buChar char="•"/>
              <a:defRPr/>
            </a:pPr>
            <a:r>
              <a:rPr lang="de-DE" dirty="0">
                <a:solidFill>
                  <a:srgbClr val="000000"/>
                </a:solidFill>
              </a:rPr>
              <a:t>Das Fehlen von konkreten Vorschriften und Regelungen bedeutet jedoch nicht, dass es den Unternehmern völlig frei gestellt ist, Maßnahmen zu ergreifen.</a:t>
            </a:r>
          </a:p>
          <a:p>
            <a:pPr marL="342900" indent="-342900" algn="l">
              <a:spcAft>
                <a:spcPts val="600"/>
              </a:spcAft>
              <a:buClr>
                <a:srgbClr val="C00000"/>
              </a:buClr>
              <a:buFont typeface="Arial" panose="020B0604020202020204" pitchFamily="34" charset="0"/>
              <a:buChar char="•"/>
              <a:defRPr/>
            </a:pPr>
            <a:r>
              <a:rPr lang="de-DE" dirty="0">
                <a:solidFill>
                  <a:srgbClr val="000000"/>
                </a:solidFill>
              </a:rPr>
              <a:t>Unsere Arbeitgeber sind gesetzlich verpflichtet, eine </a:t>
            </a:r>
            <a:r>
              <a:rPr lang="de-DE" u="sng" dirty="0">
                <a:solidFill>
                  <a:srgbClr val="000000"/>
                </a:solidFill>
              </a:rPr>
              <a:t>Gefährdungsanalyse</a:t>
            </a:r>
            <a:r>
              <a:rPr lang="de-DE" dirty="0">
                <a:solidFill>
                  <a:srgbClr val="000000"/>
                </a:solidFill>
              </a:rPr>
              <a:t> zu erstellen und entsprechende Schutzmaßnahmen unter Beteiligung des Betriebs- oder Personalrats festzulegen.</a:t>
            </a:r>
          </a:p>
          <a:p>
            <a:pPr marL="342900" indent="-342900" algn="l">
              <a:spcAft>
                <a:spcPts val="600"/>
              </a:spcAft>
              <a:buClr>
                <a:srgbClr val="C00000"/>
              </a:buClr>
              <a:buFont typeface="Arial" panose="020B0604020202020204" pitchFamily="34" charset="0"/>
              <a:buChar char="•"/>
              <a:defRPr/>
            </a:pPr>
            <a:r>
              <a:rPr lang="de-DE" dirty="0">
                <a:solidFill>
                  <a:srgbClr val="000000"/>
                </a:solidFill>
              </a:rPr>
              <a:t>Bei der Wahl entsprechender Maßnahmen ist unser Arbeitgeber im Prinzip frei. Er trägt jedoch die Verantwortung für die Wirksamkeit unter Einbezug des Betriebsarztes (arbeitsmedizinische Sicht) und der Fachkraft für Arbeitssicherheit (technische Sicht). Ein Arbeitsschutzausschuss ist zu etablieren, der sich mit dem Arbeitsschutz auseinandersetzen wie z.B. Sicherheitsbeauftrage (DGUV-Vorschrift), Arbeitgeber, Betriebsarzt, Fachkraft für Arbeitssicherheit, Vertreter*innen des Personal- oder Betriebsrats.</a:t>
            </a:r>
          </a:p>
          <a:p>
            <a:pPr>
              <a:spcAft>
                <a:spcPts val="600"/>
              </a:spcAft>
              <a:buClr>
                <a:srgbClr val="C00000"/>
              </a:buClr>
              <a:defRPr/>
            </a:pPr>
            <a:endParaRPr lang="de-DE" dirty="0">
              <a:solidFill>
                <a:srgbClr val="000000"/>
              </a:solidFill>
            </a:endParaRPr>
          </a:p>
          <a:p>
            <a:pPr>
              <a:spcAft>
                <a:spcPts val="600"/>
              </a:spcAft>
            </a:pPr>
            <a:endParaRPr lang="de-DE" dirty="0"/>
          </a:p>
        </p:txBody>
      </p:sp>
    </p:spTree>
    <p:extLst>
      <p:ext uri="{BB962C8B-B14F-4D97-AF65-F5344CB8AC3E}">
        <p14:creationId xmlns:p14="http://schemas.microsoft.com/office/powerpoint/2010/main" val="1797963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Arbeitsschutz</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p:txBody>
          <a:bodyPr/>
          <a:lstStyle/>
          <a:p>
            <a:pPr marL="342900" indent="-342900" algn="l">
              <a:spcAft>
                <a:spcPts val="600"/>
              </a:spcAft>
              <a:buClr>
                <a:srgbClr val="C00000"/>
              </a:buClr>
              <a:buFont typeface="Arial" panose="020B0604020202020204" pitchFamily="34" charset="0"/>
              <a:buChar char="•"/>
              <a:defRPr/>
            </a:pPr>
            <a:r>
              <a:rPr lang="de-DE" dirty="0">
                <a:solidFill>
                  <a:srgbClr val="000000"/>
                </a:solidFill>
              </a:rPr>
              <a:t>Folgende Schutzmaßnahmen lassen sich zusammenfassen:</a:t>
            </a:r>
          </a:p>
          <a:p>
            <a:pPr marL="696913" lvl="1" indent="-342900">
              <a:spcAft>
                <a:spcPts val="600"/>
              </a:spcAft>
              <a:buClr>
                <a:srgbClr val="C00000"/>
              </a:buClr>
              <a:buFont typeface="Wingdings" panose="05000000000000000000" pitchFamily="2" charset="2"/>
              <a:buChar char="Ø"/>
              <a:defRPr/>
            </a:pPr>
            <a:r>
              <a:rPr lang="de-DE" dirty="0">
                <a:solidFill>
                  <a:srgbClr val="000000"/>
                </a:solidFill>
              </a:rPr>
              <a:t>Bauliche Maßnahmen</a:t>
            </a:r>
          </a:p>
          <a:p>
            <a:pPr marL="696913" lvl="1" indent="-342900">
              <a:spcAft>
                <a:spcPts val="600"/>
              </a:spcAft>
              <a:buClr>
                <a:srgbClr val="C00000"/>
              </a:buClr>
              <a:buFont typeface="Wingdings" panose="05000000000000000000" pitchFamily="2" charset="2"/>
              <a:buChar char="Ø"/>
              <a:defRPr/>
            </a:pPr>
            <a:r>
              <a:rPr lang="de-DE" dirty="0">
                <a:solidFill>
                  <a:srgbClr val="000000"/>
                </a:solidFill>
              </a:rPr>
              <a:t>Technische Maßnahmen</a:t>
            </a:r>
          </a:p>
          <a:p>
            <a:pPr marL="696913" lvl="1" indent="-342900">
              <a:spcAft>
                <a:spcPts val="600"/>
              </a:spcAft>
              <a:buClr>
                <a:srgbClr val="C00000"/>
              </a:buClr>
              <a:buFont typeface="Wingdings" panose="05000000000000000000" pitchFamily="2" charset="2"/>
              <a:buChar char="Ø"/>
              <a:defRPr/>
            </a:pPr>
            <a:r>
              <a:rPr lang="de-DE" dirty="0">
                <a:solidFill>
                  <a:srgbClr val="000000"/>
                </a:solidFill>
              </a:rPr>
              <a:t>Organisatorische Maßnahmen</a:t>
            </a:r>
          </a:p>
          <a:p>
            <a:pPr marL="696913" lvl="1" indent="-342900">
              <a:spcAft>
                <a:spcPts val="600"/>
              </a:spcAft>
              <a:buClr>
                <a:srgbClr val="C00000"/>
              </a:buClr>
              <a:buFont typeface="Wingdings" panose="05000000000000000000" pitchFamily="2" charset="2"/>
              <a:buChar char="Ø"/>
              <a:defRPr/>
            </a:pPr>
            <a:r>
              <a:rPr lang="de-DE" dirty="0">
                <a:solidFill>
                  <a:srgbClr val="000000"/>
                </a:solidFill>
              </a:rPr>
              <a:t>Personelle Maßnahmen</a:t>
            </a:r>
          </a:p>
          <a:p>
            <a:pPr>
              <a:spcAft>
                <a:spcPts val="600"/>
              </a:spcAft>
              <a:buClr>
                <a:srgbClr val="C00000"/>
              </a:buClr>
              <a:defRPr/>
            </a:pPr>
            <a:endParaRPr lang="de-DE" dirty="0">
              <a:solidFill>
                <a:srgbClr val="000000"/>
              </a:solidFill>
            </a:endParaRPr>
          </a:p>
          <a:p>
            <a:pPr marL="342900" indent="-342900" algn="l">
              <a:spcAft>
                <a:spcPts val="600"/>
              </a:spcAft>
              <a:buClr>
                <a:srgbClr val="C00000"/>
              </a:buClr>
              <a:buFont typeface="Arial" panose="020B0604020202020204" pitchFamily="34" charset="0"/>
              <a:buChar char="•"/>
              <a:defRPr/>
            </a:pPr>
            <a:r>
              <a:rPr lang="de-DE" dirty="0">
                <a:solidFill>
                  <a:srgbClr val="000000"/>
                </a:solidFill>
              </a:rPr>
              <a:t>Für die Etablierung von Programmen zur Deeskalation und Vermeidung von aggressiven Verhalten, unterstützen in vielen Bundesländern die zuständigen Unfallkassen.</a:t>
            </a:r>
          </a:p>
          <a:p>
            <a:pPr>
              <a:spcAft>
                <a:spcPts val="600"/>
              </a:spcAft>
            </a:pPr>
            <a:endParaRPr lang="de-DE" dirty="0"/>
          </a:p>
        </p:txBody>
      </p:sp>
    </p:spTree>
    <p:extLst>
      <p:ext uri="{BB962C8B-B14F-4D97-AF65-F5344CB8AC3E}">
        <p14:creationId xmlns:p14="http://schemas.microsoft.com/office/powerpoint/2010/main" val="126217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Qualitätsmanagement</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p:txBody>
          <a:bodyPr/>
          <a:lstStyle/>
          <a:p>
            <a:pPr>
              <a:spcAft>
                <a:spcPts val="600"/>
              </a:spcAft>
              <a:buClr>
                <a:srgbClr val="C00000"/>
              </a:buClr>
              <a:defRPr/>
            </a:pPr>
            <a:endParaRPr lang="de-DE" dirty="0">
              <a:solidFill>
                <a:srgbClr val="000000"/>
              </a:solidFill>
            </a:endParaRPr>
          </a:p>
          <a:p>
            <a:pPr>
              <a:spcAft>
                <a:spcPts val="600"/>
              </a:spcAft>
            </a:pPr>
            <a:endParaRPr lang="de-DE" dirty="0"/>
          </a:p>
        </p:txBody>
      </p:sp>
      <p:sp>
        <p:nvSpPr>
          <p:cNvPr id="4" name="Textplatzhalter 2">
            <a:extLst>
              <a:ext uri="{FF2B5EF4-FFF2-40B4-BE49-F238E27FC236}">
                <a16:creationId xmlns:a16="http://schemas.microsoft.com/office/drawing/2014/main" id="{94F8923D-ADF1-4FA1-9E62-5ED392BF844B}"/>
              </a:ext>
            </a:extLst>
          </p:cNvPr>
          <p:cNvSpPr txBox="1">
            <a:spLocks/>
          </p:cNvSpPr>
          <p:nvPr/>
        </p:nvSpPr>
        <p:spPr>
          <a:xfrm>
            <a:off x="990600" y="1709738"/>
            <a:ext cx="10442376" cy="4499950"/>
          </a:xfrm>
          <a:prstGeom prst="rect">
            <a:avLst/>
          </a:prstGeom>
        </p:spPr>
        <p:txBody>
          <a:bodyPr/>
          <a:lstStyle>
            <a:lvl1pPr marL="0" indent="0" algn="just" rtl="0" eaLnBrk="1" fontAlgn="base" hangingPunct="1">
              <a:spcBef>
                <a:spcPct val="20000"/>
              </a:spcBef>
              <a:spcAft>
                <a:spcPct val="0"/>
              </a:spcAft>
              <a:buClr>
                <a:srgbClr val="F3A519"/>
              </a:buClr>
              <a:tabLst>
                <a:tab pos="1258888" algn="l"/>
              </a:tabLst>
              <a:defRPr sz="2000" b="0">
                <a:solidFill>
                  <a:schemeClr val="tx1"/>
                </a:solidFill>
                <a:latin typeface="Century Gothic" panose="020B0502020202020204" pitchFamily="34" charset="0"/>
                <a:ea typeface="+mn-ea"/>
                <a:cs typeface="+mn-cs"/>
              </a:defRPr>
            </a:lvl1pPr>
            <a:lvl2pPr marL="354013" indent="-174625" algn="l" rtl="0" eaLnBrk="1" fontAlgn="base" hangingPunct="1">
              <a:spcBef>
                <a:spcPct val="20000"/>
              </a:spcBef>
              <a:spcAft>
                <a:spcPct val="0"/>
              </a:spcAft>
              <a:buClr>
                <a:srgbClr val="CC3300"/>
              </a:buClr>
              <a:buSzPct val="120000"/>
              <a:buChar char="•"/>
              <a:tabLst>
                <a:tab pos="1258888" algn="l"/>
              </a:tabLst>
              <a:defRPr sz="2000">
                <a:solidFill>
                  <a:schemeClr val="tx1"/>
                </a:solidFill>
                <a:latin typeface="Century Gothic" panose="020B0502020202020204" pitchFamily="34" charset="0"/>
              </a:defRPr>
            </a:lvl2pPr>
            <a:lvl3pPr marL="714375" indent="-180975" algn="l" rtl="0" eaLnBrk="1" fontAlgn="base" hangingPunct="1">
              <a:spcBef>
                <a:spcPct val="20000"/>
              </a:spcBef>
              <a:spcAft>
                <a:spcPct val="0"/>
              </a:spcAft>
              <a:buClr>
                <a:srgbClr val="FF9900"/>
              </a:buClr>
              <a:buSzPct val="120000"/>
              <a:buChar char="•"/>
              <a:tabLst>
                <a:tab pos="1258888" algn="l"/>
              </a:tabLst>
              <a:defRPr sz="1800">
                <a:solidFill>
                  <a:schemeClr val="tx1"/>
                </a:solidFill>
                <a:latin typeface="Century Gothic" panose="020B0502020202020204" pitchFamily="34" charset="0"/>
              </a:defRPr>
            </a:lvl3pPr>
            <a:lvl4pPr marL="1066800" indent="-173038" algn="l" rtl="0" eaLnBrk="1" fontAlgn="base" hangingPunct="1">
              <a:spcBef>
                <a:spcPct val="20000"/>
              </a:spcBef>
              <a:spcAft>
                <a:spcPct val="0"/>
              </a:spcAft>
              <a:buClr>
                <a:srgbClr val="CC3300"/>
              </a:buClr>
              <a:buFont typeface="Wingdings" pitchFamily="2" charset="2"/>
              <a:buChar char="§"/>
              <a:tabLst>
                <a:tab pos="1258888" algn="l"/>
              </a:tabLst>
              <a:defRPr sz="1600">
                <a:solidFill>
                  <a:schemeClr val="tx1"/>
                </a:solidFill>
                <a:latin typeface="Century Gothic" panose="020B0502020202020204" pitchFamily="34" charset="0"/>
              </a:defRPr>
            </a:lvl4pPr>
            <a:lvl5pPr marL="1422400" indent="-176213" algn="l" rtl="0" eaLnBrk="1" fontAlgn="base" hangingPunct="1">
              <a:spcBef>
                <a:spcPct val="20000"/>
              </a:spcBef>
              <a:spcAft>
                <a:spcPct val="0"/>
              </a:spcAft>
              <a:buClr>
                <a:srgbClr val="CC3300"/>
              </a:buClr>
              <a:buChar char="-"/>
              <a:tabLst>
                <a:tab pos="1258888" algn="l"/>
              </a:tabLst>
              <a:defRPr sz="1600">
                <a:solidFill>
                  <a:schemeClr val="tx1"/>
                </a:solidFill>
                <a:latin typeface="Century Gothic" panose="020B0502020202020204" pitchFamily="34" charset="0"/>
              </a:defRPr>
            </a:lvl5pPr>
            <a:lvl6pPr marL="18796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6pPr>
            <a:lvl7pPr marL="23368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7pPr>
            <a:lvl8pPr marL="27940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8pPr>
            <a:lvl9pPr marL="32512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9pPr>
          </a:lstStyle>
          <a:p>
            <a:pPr marL="342900" indent="-342900" algn="l">
              <a:spcAft>
                <a:spcPts val="600"/>
              </a:spcAft>
              <a:buClr>
                <a:srgbClr val="C00000"/>
              </a:buClr>
              <a:buFont typeface="Arial" panose="020B0604020202020204" pitchFamily="34" charset="0"/>
              <a:buChar char="•"/>
              <a:defRPr/>
            </a:pPr>
            <a:r>
              <a:rPr lang="de-DE" kern="0" dirty="0">
                <a:solidFill>
                  <a:srgbClr val="000000"/>
                </a:solidFill>
              </a:rPr>
              <a:t>Wer von Ihnen hat ein Qualitätsmanagementsystem im Haus?</a:t>
            </a:r>
          </a:p>
          <a:p>
            <a:pPr marL="342900" indent="-342900" algn="l">
              <a:spcAft>
                <a:spcPts val="600"/>
              </a:spcAft>
              <a:buClr>
                <a:srgbClr val="C00000"/>
              </a:buClr>
              <a:buFont typeface="Arial" panose="020B0604020202020204" pitchFamily="34" charset="0"/>
              <a:buChar char="•"/>
              <a:defRPr/>
            </a:pPr>
            <a:r>
              <a:rPr lang="de-DE" kern="0" dirty="0">
                <a:solidFill>
                  <a:srgbClr val="000000"/>
                </a:solidFill>
              </a:rPr>
              <a:t>Wer kennt die Kennzahlen für das Risikomanagement?</a:t>
            </a:r>
          </a:p>
          <a:p>
            <a:pPr marL="342900" indent="-342900" algn="l">
              <a:spcAft>
                <a:spcPts val="600"/>
              </a:spcAft>
              <a:buClr>
                <a:srgbClr val="C00000"/>
              </a:buClr>
              <a:buFont typeface="Arial" panose="020B0604020202020204" pitchFamily="34" charset="0"/>
              <a:buChar char="•"/>
              <a:defRPr/>
            </a:pPr>
            <a:r>
              <a:rPr lang="de-DE" b="0" i="0" dirty="0">
                <a:effectLst/>
              </a:rPr>
              <a:t>Die Identifikation von Einflussfaktoren für und der Umgang mit Risikopatienten/-bewohner für aggressives Verhalten ist ein wichtiger Baustein – Risikomanagement ist deshalb integraler Bestandteil des EFQM Modells 2020 und nicht zuletzt auch als eigenes Teilkriterium im Modell verankert</a:t>
            </a:r>
            <a:r>
              <a:rPr lang="de-DE" b="0" i="0" dirty="0">
                <a:solidFill>
                  <a:srgbClr val="333333"/>
                </a:solidFill>
                <a:effectLst/>
              </a:rPr>
              <a:t>.</a:t>
            </a:r>
            <a:endParaRPr lang="de-DE" kern="0" dirty="0">
              <a:solidFill>
                <a:srgbClr val="000000"/>
              </a:solidFill>
            </a:endParaRPr>
          </a:p>
          <a:p>
            <a:pPr marL="342900" indent="-342900" algn="l">
              <a:spcAft>
                <a:spcPts val="600"/>
              </a:spcAft>
              <a:buClr>
                <a:srgbClr val="C00000"/>
              </a:buClr>
              <a:buFont typeface="Arial" panose="020B0604020202020204" pitchFamily="34" charset="0"/>
              <a:buChar char="•"/>
              <a:defRPr/>
            </a:pPr>
            <a:r>
              <a:rPr lang="de-DE" dirty="0"/>
              <a:t>Dokumentierte Gewaltsituation, angewandter Zwang, erfolgte Nachbesprechungen und alle anderen Arten, von gewalt- und zwangsreduzierenden Interventionen wären als Kennzahlen für das Risikomanagement (QM) geeignet.</a:t>
            </a:r>
          </a:p>
          <a:p>
            <a:pPr marL="342900" indent="-342900" algn="l">
              <a:spcAft>
                <a:spcPts val="600"/>
              </a:spcAft>
              <a:buClr>
                <a:srgbClr val="C00000"/>
              </a:buClr>
              <a:buFont typeface="Arial" panose="020B0604020202020204" pitchFamily="34" charset="0"/>
              <a:buChar char="•"/>
              <a:defRPr/>
            </a:pPr>
            <a:endParaRPr lang="de-DE" kern="0" dirty="0">
              <a:solidFill>
                <a:srgbClr val="000000"/>
              </a:solidFill>
            </a:endParaRPr>
          </a:p>
          <a:p>
            <a:pPr>
              <a:spcAft>
                <a:spcPts val="600"/>
              </a:spcAft>
            </a:pPr>
            <a:endParaRPr lang="de-DE" kern="0" dirty="0"/>
          </a:p>
        </p:txBody>
      </p:sp>
    </p:spTree>
    <p:extLst>
      <p:ext uri="{BB962C8B-B14F-4D97-AF65-F5344CB8AC3E}">
        <p14:creationId xmlns:p14="http://schemas.microsoft.com/office/powerpoint/2010/main" val="2412740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Rechtliche Rahmenbedingungen</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p:txBody>
          <a:bodyPr/>
          <a:lstStyle/>
          <a:p>
            <a:pPr>
              <a:spcAft>
                <a:spcPts val="600"/>
              </a:spcAft>
              <a:buClr>
                <a:srgbClr val="C00000"/>
              </a:buClr>
              <a:defRPr/>
            </a:pPr>
            <a:endParaRPr lang="de-DE" dirty="0">
              <a:solidFill>
                <a:srgbClr val="000000"/>
              </a:solidFill>
            </a:endParaRPr>
          </a:p>
          <a:p>
            <a:pPr>
              <a:spcAft>
                <a:spcPts val="600"/>
              </a:spcAft>
            </a:pPr>
            <a:endParaRPr lang="de-DE" dirty="0"/>
          </a:p>
        </p:txBody>
      </p:sp>
      <p:sp>
        <p:nvSpPr>
          <p:cNvPr id="4" name="Textplatzhalter 2">
            <a:extLst>
              <a:ext uri="{FF2B5EF4-FFF2-40B4-BE49-F238E27FC236}">
                <a16:creationId xmlns:a16="http://schemas.microsoft.com/office/drawing/2014/main" id="{94F8923D-ADF1-4FA1-9E62-5ED392BF844B}"/>
              </a:ext>
            </a:extLst>
          </p:cNvPr>
          <p:cNvSpPr txBox="1">
            <a:spLocks/>
          </p:cNvSpPr>
          <p:nvPr/>
        </p:nvSpPr>
        <p:spPr>
          <a:xfrm>
            <a:off x="990600" y="1709738"/>
            <a:ext cx="10442376" cy="4499950"/>
          </a:xfrm>
          <a:prstGeom prst="rect">
            <a:avLst/>
          </a:prstGeom>
        </p:spPr>
        <p:txBody>
          <a:bodyPr/>
          <a:lstStyle>
            <a:lvl1pPr marL="0" indent="0" algn="just" rtl="0" eaLnBrk="1" fontAlgn="base" hangingPunct="1">
              <a:spcBef>
                <a:spcPct val="20000"/>
              </a:spcBef>
              <a:spcAft>
                <a:spcPct val="0"/>
              </a:spcAft>
              <a:buClr>
                <a:srgbClr val="F3A519"/>
              </a:buClr>
              <a:tabLst>
                <a:tab pos="1258888" algn="l"/>
              </a:tabLst>
              <a:defRPr sz="2000" b="0">
                <a:solidFill>
                  <a:schemeClr val="tx1"/>
                </a:solidFill>
                <a:latin typeface="Century Gothic" panose="020B0502020202020204" pitchFamily="34" charset="0"/>
                <a:ea typeface="+mn-ea"/>
                <a:cs typeface="+mn-cs"/>
              </a:defRPr>
            </a:lvl1pPr>
            <a:lvl2pPr marL="354013" indent="-174625" algn="l" rtl="0" eaLnBrk="1" fontAlgn="base" hangingPunct="1">
              <a:spcBef>
                <a:spcPct val="20000"/>
              </a:spcBef>
              <a:spcAft>
                <a:spcPct val="0"/>
              </a:spcAft>
              <a:buClr>
                <a:srgbClr val="CC3300"/>
              </a:buClr>
              <a:buSzPct val="120000"/>
              <a:buChar char="•"/>
              <a:tabLst>
                <a:tab pos="1258888" algn="l"/>
              </a:tabLst>
              <a:defRPr sz="2000">
                <a:solidFill>
                  <a:schemeClr val="tx1"/>
                </a:solidFill>
                <a:latin typeface="Century Gothic" panose="020B0502020202020204" pitchFamily="34" charset="0"/>
              </a:defRPr>
            </a:lvl2pPr>
            <a:lvl3pPr marL="714375" indent="-180975" algn="l" rtl="0" eaLnBrk="1" fontAlgn="base" hangingPunct="1">
              <a:spcBef>
                <a:spcPct val="20000"/>
              </a:spcBef>
              <a:spcAft>
                <a:spcPct val="0"/>
              </a:spcAft>
              <a:buClr>
                <a:srgbClr val="FF9900"/>
              </a:buClr>
              <a:buSzPct val="120000"/>
              <a:buChar char="•"/>
              <a:tabLst>
                <a:tab pos="1258888" algn="l"/>
              </a:tabLst>
              <a:defRPr sz="1800">
                <a:solidFill>
                  <a:schemeClr val="tx1"/>
                </a:solidFill>
                <a:latin typeface="Century Gothic" panose="020B0502020202020204" pitchFamily="34" charset="0"/>
              </a:defRPr>
            </a:lvl3pPr>
            <a:lvl4pPr marL="1066800" indent="-173038" algn="l" rtl="0" eaLnBrk="1" fontAlgn="base" hangingPunct="1">
              <a:spcBef>
                <a:spcPct val="20000"/>
              </a:spcBef>
              <a:spcAft>
                <a:spcPct val="0"/>
              </a:spcAft>
              <a:buClr>
                <a:srgbClr val="CC3300"/>
              </a:buClr>
              <a:buFont typeface="Wingdings" pitchFamily="2" charset="2"/>
              <a:buChar char="§"/>
              <a:tabLst>
                <a:tab pos="1258888" algn="l"/>
              </a:tabLst>
              <a:defRPr sz="1600">
                <a:solidFill>
                  <a:schemeClr val="tx1"/>
                </a:solidFill>
                <a:latin typeface="Century Gothic" panose="020B0502020202020204" pitchFamily="34" charset="0"/>
              </a:defRPr>
            </a:lvl4pPr>
            <a:lvl5pPr marL="1422400" indent="-176213" algn="l" rtl="0" eaLnBrk="1" fontAlgn="base" hangingPunct="1">
              <a:spcBef>
                <a:spcPct val="20000"/>
              </a:spcBef>
              <a:spcAft>
                <a:spcPct val="0"/>
              </a:spcAft>
              <a:buClr>
                <a:srgbClr val="CC3300"/>
              </a:buClr>
              <a:buChar char="-"/>
              <a:tabLst>
                <a:tab pos="1258888" algn="l"/>
              </a:tabLst>
              <a:defRPr sz="1600">
                <a:solidFill>
                  <a:schemeClr val="tx1"/>
                </a:solidFill>
                <a:latin typeface="Century Gothic" panose="020B0502020202020204" pitchFamily="34" charset="0"/>
              </a:defRPr>
            </a:lvl5pPr>
            <a:lvl6pPr marL="18796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6pPr>
            <a:lvl7pPr marL="23368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7pPr>
            <a:lvl8pPr marL="27940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8pPr>
            <a:lvl9pPr marL="32512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9pPr>
          </a:lstStyle>
          <a:p>
            <a:pPr marL="342900" indent="-342900" algn="l">
              <a:spcAft>
                <a:spcPts val="600"/>
              </a:spcAft>
              <a:buClr>
                <a:srgbClr val="C00000"/>
              </a:buClr>
              <a:buFont typeface="Arial" panose="020B0604020202020204" pitchFamily="34" charset="0"/>
              <a:buChar char="•"/>
              <a:defRPr/>
            </a:pPr>
            <a:r>
              <a:rPr lang="de-DE" kern="0" dirty="0">
                <a:solidFill>
                  <a:srgbClr val="000000"/>
                </a:solidFill>
              </a:rPr>
              <a:t>Es gibt keine Patentrezepte für rechtlich korrektes Verhalten </a:t>
            </a:r>
            <a:r>
              <a:rPr lang="de-DE" kern="0" dirty="0">
                <a:solidFill>
                  <a:srgbClr val="000000"/>
                </a:solidFill>
                <a:sym typeface="Wingdings" panose="05000000000000000000" pitchFamily="2" charset="2"/>
              </a:rPr>
              <a:t></a:t>
            </a:r>
            <a:r>
              <a:rPr lang="de-DE" kern="0" dirty="0">
                <a:solidFill>
                  <a:srgbClr val="000000"/>
                </a:solidFill>
              </a:rPr>
              <a:t> muss immer situationsabhängig beurteilt werden</a:t>
            </a:r>
          </a:p>
          <a:p>
            <a:pPr marL="342900" indent="-342900" algn="l">
              <a:spcAft>
                <a:spcPts val="600"/>
              </a:spcAft>
              <a:buClr>
                <a:srgbClr val="C00000"/>
              </a:buClr>
              <a:buFont typeface="Arial" panose="020B0604020202020204" pitchFamily="34" charset="0"/>
              <a:buChar char="•"/>
              <a:defRPr/>
            </a:pPr>
            <a:r>
              <a:rPr lang="de-DE" kern="0" dirty="0">
                <a:solidFill>
                  <a:srgbClr val="000000"/>
                </a:solidFill>
              </a:rPr>
              <a:t>Beschäftigte müssen über die Tragweite ihrer Entscheidungen und rechtliche Konsequenzen informiert sein </a:t>
            </a:r>
          </a:p>
          <a:p>
            <a:pPr marL="342900" indent="-342900" algn="l">
              <a:spcAft>
                <a:spcPts val="600"/>
              </a:spcAft>
              <a:buClr>
                <a:srgbClr val="C00000"/>
              </a:buClr>
              <a:buFont typeface="Arial" panose="020B0604020202020204" pitchFamily="34" charset="0"/>
              <a:buChar char="•"/>
              <a:defRPr/>
            </a:pPr>
            <a:r>
              <a:rPr lang="de-DE" kern="0" dirty="0">
                <a:solidFill>
                  <a:srgbClr val="000000"/>
                </a:solidFill>
              </a:rPr>
              <a:t>Einrichtungsträger müssen unter Berücksichtigung der rechtlichen Bedingungen den Rahmen definieren</a:t>
            </a:r>
          </a:p>
          <a:p>
            <a:pPr>
              <a:spcAft>
                <a:spcPts val="600"/>
              </a:spcAft>
            </a:pPr>
            <a:endParaRPr lang="de-DE" kern="0" dirty="0"/>
          </a:p>
        </p:txBody>
      </p:sp>
    </p:spTree>
    <p:extLst>
      <p:ext uri="{BB962C8B-B14F-4D97-AF65-F5344CB8AC3E}">
        <p14:creationId xmlns:p14="http://schemas.microsoft.com/office/powerpoint/2010/main" val="1672921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Verfassungsrechtliche Aspekte (GG)</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a:xfrm>
            <a:off x="874812" y="3356992"/>
            <a:ext cx="10442376" cy="3135880"/>
          </a:xfrm>
        </p:spPr>
        <p:txBody>
          <a:bodyPr/>
          <a:lstStyle/>
          <a:p>
            <a:pPr>
              <a:spcAft>
                <a:spcPts val="600"/>
              </a:spcAft>
              <a:buClr>
                <a:srgbClr val="C00000"/>
              </a:buClr>
              <a:defRPr/>
            </a:pPr>
            <a:endParaRPr lang="de-DE" dirty="0">
              <a:solidFill>
                <a:srgbClr val="000000"/>
              </a:solidFill>
            </a:endParaRPr>
          </a:p>
          <a:p>
            <a:pPr>
              <a:spcAft>
                <a:spcPts val="600"/>
              </a:spcAft>
            </a:pPr>
            <a:endParaRPr lang="de-DE" dirty="0"/>
          </a:p>
        </p:txBody>
      </p:sp>
      <p:sp>
        <p:nvSpPr>
          <p:cNvPr id="4" name="Textplatzhalter 2">
            <a:extLst>
              <a:ext uri="{FF2B5EF4-FFF2-40B4-BE49-F238E27FC236}">
                <a16:creationId xmlns:a16="http://schemas.microsoft.com/office/drawing/2014/main" id="{94F8923D-ADF1-4FA1-9E62-5ED392BF844B}"/>
              </a:ext>
            </a:extLst>
          </p:cNvPr>
          <p:cNvSpPr txBox="1">
            <a:spLocks/>
          </p:cNvSpPr>
          <p:nvPr/>
        </p:nvSpPr>
        <p:spPr>
          <a:xfrm>
            <a:off x="990600" y="1709738"/>
            <a:ext cx="10442376" cy="4499950"/>
          </a:xfrm>
          <a:prstGeom prst="rect">
            <a:avLst/>
          </a:prstGeom>
        </p:spPr>
        <p:txBody>
          <a:bodyPr/>
          <a:lstStyle>
            <a:lvl1pPr marL="0" indent="0" algn="just" rtl="0" eaLnBrk="1" fontAlgn="base" hangingPunct="1">
              <a:spcBef>
                <a:spcPct val="20000"/>
              </a:spcBef>
              <a:spcAft>
                <a:spcPct val="0"/>
              </a:spcAft>
              <a:buClr>
                <a:srgbClr val="F3A519"/>
              </a:buClr>
              <a:tabLst>
                <a:tab pos="1258888" algn="l"/>
              </a:tabLst>
              <a:defRPr sz="2000" b="0">
                <a:solidFill>
                  <a:schemeClr val="tx1"/>
                </a:solidFill>
                <a:latin typeface="Century Gothic" panose="020B0502020202020204" pitchFamily="34" charset="0"/>
                <a:ea typeface="+mn-ea"/>
                <a:cs typeface="+mn-cs"/>
              </a:defRPr>
            </a:lvl1pPr>
            <a:lvl2pPr marL="354013" indent="-174625" algn="l" rtl="0" eaLnBrk="1" fontAlgn="base" hangingPunct="1">
              <a:spcBef>
                <a:spcPct val="20000"/>
              </a:spcBef>
              <a:spcAft>
                <a:spcPct val="0"/>
              </a:spcAft>
              <a:buClr>
                <a:srgbClr val="CC3300"/>
              </a:buClr>
              <a:buSzPct val="120000"/>
              <a:buChar char="•"/>
              <a:tabLst>
                <a:tab pos="1258888" algn="l"/>
              </a:tabLst>
              <a:defRPr sz="2000">
                <a:solidFill>
                  <a:schemeClr val="tx1"/>
                </a:solidFill>
                <a:latin typeface="Century Gothic" panose="020B0502020202020204" pitchFamily="34" charset="0"/>
              </a:defRPr>
            </a:lvl2pPr>
            <a:lvl3pPr marL="714375" indent="-180975" algn="l" rtl="0" eaLnBrk="1" fontAlgn="base" hangingPunct="1">
              <a:spcBef>
                <a:spcPct val="20000"/>
              </a:spcBef>
              <a:spcAft>
                <a:spcPct val="0"/>
              </a:spcAft>
              <a:buClr>
                <a:srgbClr val="FF9900"/>
              </a:buClr>
              <a:buSzPct val="120000"/>
              <a:buChar char="•"/>
              <a:tabLst>
                <a:tab pos="1258888" algn="l"/>
              </a:tabLst>
              <a:defRPr sz="1800">
                <a:solidFill>
                  <a:schemeClr val="tx1"/>
                </a:solidFill>
                <a:latin typeface="Century Gothic" panose="020B0502020202020204" pitchFamily="34" charset="0"/>
              </a:defRPr>
            </a:lvl3pPr>
            <a:lvl4pPr marL="1066800" indent="-173038" algn="l" rtl="0" eaLnBrk="1" fontAlgn="base" hangingPunct="1">
              <a:spcBef>
                <a:spcPct val="20000"/>
              </a:spcBef>
              <a:spcAft>
                <a:spcPct val="0"/>
              </a:spcAft>
              <a:buClr>
                <a:srgbClr val="CC3300"/>
              </a:buClr>
              <a:buFont typeface="Wingdings" pitchFamily="2" charset="2"/>
              <a:buChar char="§"/>
              <a:tabLst>
                <a:tab pos="1258888" algn="l"/>
              </a:tabLst>
              <a:defRPr sz="1600">
                <a:solidFill>
                  <a:schemeClr val="tx1"/>
                </a:solidFill>
                <a:latin typeface="Century Gothic" panose="020B0502020202020204" pitchFamily="34" charset="0"/>
              </a:defRPr>
            </a:lvl4pPr>
            <a:lvl5pPr marL="1422400" indent="-176213" algn="l" rtl="0" eaLnBrk="1" fontAlgn="base" hangingPunct="1">
              <a:spcBef>
                <a:spcPct val="20000"/>
              </a:spcBef>
              <a:spcAft>
                <a:spcPct val="0"/>
              </a:spcAft>
              <a:buClr>
                <a:srgbClr val="CC3300"/>
              </a:buClr>
              <a:buChar char="-"/>
              <a:tabLst>
                <a:tab pos="1258888" algn="l"/>
              </a:tabLst>
              <a:defRPr sz="1600">
                <a:solidFill>
                  <a:schemeClr val="tx1"/>
                </a:solidFill>
                <a:latin typeface="Century Gothic" panose="020B0502020202020204" pitchFamily="34" charset="0"/>
              </a:defRPr>
            </a:lvl5pPr>
            <a:lvl6pPr marL="18796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6pPr>
            <a:lvl7pPr marL="23368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7pPr>
            <a:lvl8pPr marL="27940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8pPr>
            <a:lvl9pPr marL="32512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9pPr>
          </a:lstStyle>
          <a:p>
            <a:pPr marL="342900" indent="-342900" algn="l">
              <a:spcAft>
                <a:spcPts val="600"/>
              </a:spcAft>
              <a:buClr>
                <a:srgbClr val="C00000"/>
              </a:buClr>
              <a:buFont typeface="Arial" panose="020B0604020202020204" pitchFamily="34" charset="0"/>
              <a:buChar char="•"/>
              <a:defRPr/>
            </a:pPr>
            <a:r>
              <a:rPr lang="de-DE" kern="0" dirty="0">
                <a:solidFill>
                  <a:srgbClr val="000000"/>
                </a:solidFill>
              </a:rPr>
              <a:t>Gesetzliche Bestimmungen dienen dem Schutz der im Gesundheitswesen Tätigen sowie</a:t>
            </a:r>
          </a:p>
          <a:p>
            <a:pPr marL="342900" indent="-342900" algn="l">
              <a:spcAft>
                <a:spcPts val="600"/>
              </a:spcAft>
              <a:buClr>
                <a:srgbClr val="C00000"/>
              </a:buClr>
              <a:buFont typeface="Arial" panose="020B0604020202020204" pitchFamily="34" charset="0"/>
              <a:buChar char="•"/>
              <a:defRPr/>
            </a:pPr>
            <a:r>
              <a:rPr lang="de-DE" kern="0" dirty="0">
                <a:solidFill>
                  <a:srgbClr val="000000"/>
                </a:solidFill>
              </a:rPr>
              <a:t>Dem Schutz und der Wahrung der Rechte der Bewohner*innen/Patient*innen (Handeln der Tätigen wird beschränkt)</a:t>
            </a:r>
          </a:p>
          <a:p>
            <a:pPr>
              <a:spcAft>
                <a:spcPts val="600"/>
              </a:spcAft>
            </a:pPr>
            <a:endParaRPr lang="de-DE" kern="0" dirty="0"/>
          </a:p>
        </p:txBody>
      </p:sp>
      <p:sp>
        <p:nvSpPr>
          <p:cNvPr id="5" name="Textplatzhalter 2">
            <a:extLst>
              <a:ext uri="{FF2B5EF4-FFF2-40B4-BE49-F238E27FC236}">
                <a16:creationId xmlns:a16="http://schemas.microsoft.com/office/drawing/2014/main" id="{CBCD7839-7473-406A-AA5F-F70DFAC94E8A}"/>
              </a:ext>
            </a:extLst>
          </p:cNvPr>
          <p:cNvSpPr txBox="1">
            <a:spLocks/>
          </p:cNvSpPr>
          <p:nvPr/>
        </p:nvSpPr>
        <p:spPr>
          <a:xfrm>
            <a:off x="1487488" y="3356992"/>
            <a:ext cx="9866312" cy="3005096"/>
          </a:xfrm>
          <a:prstGeom prst="rect">
            <a:avLst/>
          </a:prstGeom>
        </p:spPr>
        <p:txBody>
          <a:bodyPr/>
          <a:lstStyle>
            <a:lvl1pPr marL="0" indent="0" algn="just" rtl="0" eaLnBrk="1" fontAlgn="base" hangingPunct="1">
              <a:spcBef>
                <a:spcPct val="20000"/>
              </a:spcBef>
              <a:spcAft>
                <a:spcPct val="0"/>
              </a:spcAft>
              <a:buClr>
                <a:srgbClr val="F3A519"/>
              </a:buClr>
              <a:tabLst>
                <a:tab pos="1258888" algn="l"/>
              </a:tabLst>
              <a:defRPr sz="2000" b="0">
                <a:solidFill>
                  <a:schemeClr val="tx1"/>
                </a:solidFill>
                <a:latin typeface="Century Gothic" panose="020B0502020202020204" pitchFamily="34" charset="0"/>
                <a:ea typeface="+mn-ea"/>
                <a:cs typeface="+mn-cs"/>
              </a:defRPr>
            </a:lvl1pPr>
            <a:lvl2pPr marL="354013" indent="-174625" algn="l" rtl="0" eaLnBrk="1" fontAlgn="base" hangingPunct="1">
              <a:spcBef>
                <a:spcPct val="20000"/>
              </a:spcBef>
              <a:spcAft>
                <a:spcPct val="0"/>
              </a:spcAft>
              <a:buClr>
                <a:srgbClr val="CC3300"/>
              </a:buClr>
              <a:buSzPct val="120000"/>
              <a:buChar char="•"/>
              <a:tabLst>
                <a:tab pos="1258888" algn="l"/>
              </a:tabLst>
              <a:defRPr sz="2000">
                <a:solidFill>
                  <a:schemeClr val="tx1"/>
                </a:solidFill>
                <a:latin typeface="Century Gothic" panose="020B0502020202020204" pitchFamily="34" charset="0"/>
              </a:defRPr>
            </a:lvl2pPr>
            <a:lvl3pPr marL="714375" indent="-180975" algn="l" rtl="0" eaLnBrk="1" fontAlgn="base" hangingPunct="1">
              <a:spcBef>
                <a:spcPct val="20000"/>
              </a:spcBef>
              <a:spcAft>
                <a:spcPct val="0"/>
              </a:spcAft>
              <a:buClr>
                <a:srgbClr val="FF9900"/>
              </a:buClr>
              <a:buSzPct val="120000"/>
              <a:buChar char="•"/>
              <a:tabLst>
                <a:tab pos="1258888" algn="l"/>
              </a:tabLst>
              <a:defRPr sz="1800">
                <a:solidFill>
                  <a:schemeClr val="tx1"/>
                </a:solidFill>
                <a:latin typeface="Century Gothic" panose="020B0502020202020204" pitchFamily="34" charset="0"/>
              </a:defRPr>
            </a:lvl3pPr>
            <a:lvl4pPr marL="1066800" indent="-173038" algn="l" rtl="0" eaLnBrk="1" fontAlgn="base" hangingPunct="1">
              <a:spcBef>
                <a:spcPct val="20000"/>
              </a:spcBef>
              <a:spcAft>
                <a:spcPct val="0"/>
              </a:spcAft>
              <a:buClr>
                <a:srgbClr val="CC3300"/>
              </a:buClr>
              <a:buFont typeface="Wingdings" pitchFamily="2" charset="2"/>
              <a:buChar char="§"/>
              <a:tabLst>
                <a:tab pos="1258888" algn="l"/>
              </a:tabLst>
              <a:defRPr sz="1600">
                <a:solidFill>
                  <a:schemeClr val="tx1"/>
                </a:solidFill>
                <a:latin typeface="Century Gothic" panose="020B0502020202020204" pitchFamily="34" charset="0"/>
              </a:defRPr>
            </a:lvl4pPr>
            <a:lvl5pPr marL="1422400" indent="-176213" algn="l" rtl="0" eaLnBrk="1" fontAlgn="base" hangingPunct="1">
              <a:spcBef>
                <a:spcPct val="20000"/>
              </a:spcBef>
              <a:spcAft>
                <a:spcPct val="0"/>
              </a:spcAft>
              <a:buClr>
                <a:srgbClr val="CC3300"/>
              </a:buClr>
              <a:buChar char="-"/>
              <a:tabLst>
                <a:tab pos="1258888" algn="l"/>
              </a:tabLst>
              <a:defRPr sz="1600">
                <a:solidFill>
                  <a:schemeClr val="tx1"/>
                </a:solidFill>
                <a:latin typeface="Century Gothic" panose="020B0502020202020204" pitchFamily="34" charset="0"/>
              </a:defRPr>
            </a:lvl5pPr>
            <a:lvl6pPr marL="18796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6pPr>
            <a:lvl7pPr marL="23368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7pPr>
            <a:lvl8pPr marL="27940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8pPr>
            <a:lvl9pPr marL="32512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9pPr>
          </a:lstStyle>
          <a:p>
            <a:pPr>
              <a:spcAft>
                <a:spcPts val="600"/>
              </a:spcAft>
              <a:buClr>
                <a:srgbClr val="C00000"/>
              </a:buClr>
              <a:defRPr/>
            </a:pPr>
            <a:endParaRPr lang="de-DE" kern="0">
              <a:solidFill>
                <a:srgbClr val="000000"/>
              </a:solidFill>
            </a:endParaRPr>
          </a:p>
          <a:p>
            <a:pPr>
              <a:spcAft>
                <a:spcPts val="600"/>
              </a:spcAft>
            </a:pPr>
            <a:endParaRPr lang="de-DE" kern="0" dirty="0"/>
          </a:p>
        </p:txBody>
      </p:sp>
      <p:sp>
        <p:nvSpPr>
          <p:cNvPr id="7" name="Textfeld 6">
            <a:extLst>
              <a:ext uri="{FF2B5EF4-FFF2-40B4-BE49-F238E27FC236}">
                <a16:creationId xmlns:a16="http://schemas.microsoft.com/office/drawing/2014/main" id="{5410152E-24F0-4869-8508-4E65DA909E5C}"/>
              </a:ext>
            </a:extLst>
          </p:cNvPr>
          <p:cNvSpPr txBox="1"/>
          <p:nvPr/>
        </p:nvSpPr>
        <p:spPr bwMode="auto">
          <a:xfrm>
            <a:off x="990600" y="3356992"/>
            <a:ext cx="10442376" cy="296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2">
            <a:spAutoFit/>
          </a:bodyPr>
          <a:lstStyle/>
          <a:p>
            <a:pPr marL="342900" indent="-342900" algn="l">
              <a:spcAft>
                <a:spcPts val="600"/>
              </a:spcAft>
              <a:buClr>
                <a:srgbClr val="C00000"/>
              </a:buClr>
              <a:buFont typeface="Arial" panose="020B0604020202020204" pitchFamily="34" charset="0"/>
              <a:buChar char="•"/>
              <a:defRPr/>
            </a:pPr>
            <a:r>
              <a:rPr lang="de-DE" sz="2000" kern="0" dirty="0">
                <a:solidFill>
                  <a:srgbClr val="000000"/>
                </a:solidFill>
                <a:latin typeface="+mn-lt"/>
              </a:rPr>
              <a:t>Entscheidende Grundrechte sind: </a:t>
            </a:r>
          </a:p>
          <a:p>
            <a:pPr marL="696913" lvl="1" indent="-342900">
              <a:spcAft>
                <a:spcPts val="0"/>
              </a:spcAft>
              <a:buClr>
                <a:srgbClr val="C00000"/>
              </a:buClr>
              <a:buFont typeface="Wingdings" panose="05000000000000000000" pitchFamily="2" charset="2"/>
              <a:buChar char="Ø"/>
              <a:defRPr/>
            </a:pPr>
            <a:r>
              <a:rPr lang="de-DE" sz="2000" b="1" kern="0" dirty="0">
                <a:solidFill>
                  <a:srgbClr val="000000"/>
                </a:solidFill>
                <a:latin typeface="+mn-lt"/>
              </a:rPr>
              <a:t>Freiheit der Person </a:t>
            </a:r>
          </a:p>
          <a:p>
            <a:pPr marL="696913" lvl="1" indent="-342900">
              <a:spcAft>
                <a:spcPts val="0"/>
              </a:spcAft>
              <a:buClr>
                <a:srgbClr val="C00000"/>
              </a:buClr>
              <a:buFont typeface="Wingdings" panose="05000000000000000000" pitchFamily="2" charset="2"/>
              <a:buChar char="Ø"/>
              <a:defRPr/>
            </a:pPr>
            <a:r>
              <a:rPr lang="de-DE" sz="2000" b="1" kern="0" dirty="0">
                <a:solidFill>
                  <a:srgbClr val="000000"/>
                </a:solidFill>
                <a:latin typeface="+mn-lt"/>
              </a:rPr>
              <a:t>Freie Entfaltung der Persönlichkeit </a:t>
            </a:r>
          </a:p>
          <a:p>
            <a:pPr marL="696913" lvl="1" indent="-342900">
              <a:spcAft>
                <a:spcPts val="0"/>
              </a:spcAft>
              <a:buClr>
                <a:srgbClr val="C00000"/>
              </a:buClr>
              <a:buFont typeface="Wingdings" panose="05000000000000000000" pitchFamily="2" charset="2"/>
              <a:buChar char="Ø"/>
              <a:defRPr/>
            </a:pPr>
            <a:r>
              <a:rPr lang="de-DE" sz="2000" b="1" kern="0" dirty="0">
                <a:solidFill>
                  <a:srgbClr val="000000"/>
                </a:solidFill>
                <a:latin typeface="+mn-lt"/>
              </a:rPr>
              <a:t>Recht auf Leben</a:t>
            </a:r>
          </a:p>
          <a:p>
            <a:pPr marL="696913" lvl="1" indent="-342900">
              <a:spcAft>
                <a:spcPts val="0"/>
              </a:spcAft>
              <a:buClr>
                <a:srgbClr val="C00000"/>
              </a:buClr>
              <a:buFont typeface="Wingdings" panose="05000000000000000000" pitchFamily="2" charset="2"/>
              <a:buChar char="Ø"/>
              <a:defRPr/>
            </a:pPr>
            <a:r>
              <a:rPr lang="de-DE" sz="2000" b="1" kern="0" dirty="0">
                <a:solidFill>
                  <a:srgbClr val="000000"/>
                </a:solidFill>
                <a:latin typeface="+mn-lt"/>
              </a:rPr>
              <a:t>Körperliche Unversehrtheit</a:t>
            </a:r>
            <a:r>
              <a:rPr lang="de-DE" sz="2000" kern="0" dirty="0">
                <a:solidFill>
                  <a:srgbClr val="000000"/>
                </a:solidFill>
                <a:latin typeface="+mn-lt"/>
              </a:rPr>
              <a:t> </a:t>
            </a:r>
          </a:p>
          <a:p>
            <a:pPr marL="696913" lvl="1" indent="-342900">
              <a:spcAft>
                <a:spcPts val="0"/>
              </a:spcAft>
              <a:buClr>
                <a:srgbClr val="C00000"/>
              </a:buClr>
              <a:buFont typeface="Wingdings" panose="05000000000000000000" pitchFamily="2" charset="2"/>
              <a:buChar char="Ø"/>
              <a:defRPr/>
            </a:pPr>
            <a:r>
              <a:rPr lang="de-DE" sz="2000" kern="0" dirty="0">
                <a:solidFill>
                  <a:srgbClr val="000000"/>
                </a:solidFill>
                <a:latin typeface="+mn-lt"/>
              </a:rPr>
              <a:t>Gleichheit vor dem Gesetz</a:t>
            </a:r>
          </a:p>
          <a:p>
            <a:pPr marL="696913" lvl="1" indent="-342900">
              <a:spcAft>
                <a:spcPts val="0"/>
              </a:spcAft>
              <a:buClr>
                <a:srgbClr val="C00000"/>
              </a:buClr>
              <a:buFont typeface="Arial" panose="020B0604020202020204" pitchFamily="34" charset="0"/>
              <a:buChar char="•"/>
              <a:defRPr/>
            </a:pPr>
            <a:endParaRPr lang="de-DE" sz="2000" kern="0" dirty="0">
              <a:solidFill>
                <a:srgbClr val="000000"/>
              </a:solidFill>
              <a:latin typeface="+mn-lt"/>
            </a:endParaRPr>
          </a:p>
          <a:p>
            <a:pPr marL="696913" lvl="1" indent="-342900">
              <a:spcAft>
                <a:spcPts val="0"/>
              </a:spcAft>
              <a:buClr>
                <a:srgbClr val="C00000"/>
              </a:buClr>
              <a:buFont typeface="Arial" panose="020B0604020202020204" pitchFamily="34" charset="0"/>
              <a:buChar char="•"/>
              <a:defRPr/>
            </a:pPr>
            <a:endParaRPr lang="de-DE" sz="2000" kern="0" dirty="0">
              <a:solidFill>
                <a:srgbClr val="000000"/>
              </a:solidFill>
              <a:latin typeface="+mn-lt"/>
            </a:endParaRPr>
          </a:p>
          <a:p>
            <a:pPr marL="696913" lvl="1" indent="-342900">
              <a:spcAft>
                <a:spcPts val="0"/>
              </a:spcAft>
              <a:buClr>
                <a:srgbClr val="C00000"/>
              </a:buClr>
              <a:buFont typeface="Arial" panose="020B0604020202020204" pitchFamily="34" charset="0"/>
              <a:buChar char="•"/>
              <a:defRPr/>
            </a:pPr>
            <a:endParaRPr lang="de-DE" sz="2000" kern="0" dirty="0">
              <a:solidFill>
                <a:srgbClr val="000000"/>
              </a:solidFill>
              <a:latin typeface="+mn-lt"/>
            </a:endParaRPr>
          </a:p>
          <a:p>
            <a:pPr marL="354013" lvl="1">
              <a:spcAft>
                <a:spcPts val="600"/>
              </a:spcAft>
              <a:buClr>
                <a:srgbClr val="C00000"/>
              </a:buClr>
              <a:defRPr/>
            </a:pPr>
            <a:endParaRPr lang="de-DE" sz="2000" kern="0" dirty="0">
              <a:solidFill>
                <a:srgbClr val="000000"/>
              </a:solidFill>
              <a:latin typeface="+mn-lt"/>
            </a:endParaRPr>
          </a:p>
          <a:p>
            <a:pPr marL="696913" lvl="1" indent="-342900">
              <a:spcAft>
                <a:spcPts val="0"/>
              </a:spcAft>
              <a:buClr>
                <a:srgbClr val="C00000"/>
              </a:buClr>
              <a:buFont typeface="Wingdings" panose="05000000000000000000" pitchFamily="2" charset="2"/>
              <a:buChar char="Ø"/>
              <a:defRPr/>
            </a:pPr>
            <a:r>
              <a:rPr lang="de-DE" sz="2000" kern="0" dirty="0">
                <a:solidFill>
                  <a:srgbClr val="000000"/>
                </a:solidFill>
                <a:latin typeface="+mn-lt"/>
              </a:rPr>
              <a:t>Glaubens-, Bekenntnis- und Gewissensfreiheit</a:t>
            </a:r>
          </a:p>
          <a:p>
            <a:pPr marL="696913" lvl="1" indent="-342900">
              <a:spcAft>
                <a:spcPts val="0"/>
              </a:spcAft>
              <a:buClr>
                <a:srgbClr val="C00000"/>
              </a:buClr>
              <a:buFont typeface="Wingdings" panose="05000000000000000000" pitchFamily="2" charset="2"/>
              <a:buChar char="Ø"/>
              <a:defRPr/>
            </a:pPr>
            <a:r>
              <a:rPr lang="de-DE" sz="2000" kern="0" dirty="0">
                <a:solidFill>
                  <a:srgbClr val="000000"/>
                </a:solidFill>
                <a:latin typeface="+mn-lt"/>
              </a:rPr>
              <a:t>Freiheit der Meinungsäußerung</a:t>
            </a:r>
          </a:p>
          <a:p>
            <a:pPr marL="696913" lvl="1" indent="-342900">
              <a:spcAft>
                <a:spcPts val="0"/>
              </a:spcAft>
              <a:buClr>
                <a:srgbClr val="C00000"/>
              </a:buClr>
              <a:buFont typeface="Wingdings" panose="05000000000000000000" pitchFamily="2" charset="2"/>
              <a:buChar char="Ø"/>
              <a:defRPr/>
            </a:pPr>
            <a:r>
              <a:rPr lang="de-DE" sz="2000" kern="0" dirty="0">
                <a:solidFill>
                  <a:srgbClr val="000000"/>
                </a:solidFill>
                <a:latin typeface="+mn-lt"/>
              </a:rPr>
              <a:t>Schutz von Ehe und Familie</a:t>
            </a:r>
          </a:p>
          <a:p>
            <a:pPr marL="696913" lvl="1" indent="-342900">
              <a:spcAft>
                <a:spcPts val="0"/>
              </a:spcAft>
              <a:buClr>
                <a:srgbClr val="C00000"/>
              </a:buClr>
              <a:buFont typeface="Wingdings" panose="05000000000000000000" pitchFamily="2" charset="2"/>
              <a:buChar char="Ø"/>
              <a:defRPr/>
            </a:pPr>
            <a:r>
              <a:rPr lang="de-DE" sz="2000" kern="0" dirty="0">
                <a:solidFill>
                  <a:srgbClr val="000000"/>
                </a:solidFill>
                <a:latin typeface="+mn-lt"/>
              </a:rPr>
              <a:t>Freizügigkeit</a:t>
            </a:r>
            <a:endParaRPr lang="de-DE" kern="0" dirty="0">
              <a:solidFill>
                <a:srgbClr val="000000"/>
              </a:solidFill>
              <a:latin typeface="+mn-lt"/>
            </a:endParaRPr>
          </a:p>
        </p:txBody>
      </p:sp>
    </p:spTree>
    <p:extLst>
      <p:ext uri="{BB962C8B-B14F-4D97-AF65-F5344CB8AC3E}">
        <p14:creationId xmlns:p14="http://schemas.microsoft.com/office/powerpoint/2010/main" val="2445821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p:txBody>
          <a:bodyPr/>
          <a:lstStyle/>
          <a:p>
            <a:r>
              <a:rPr lang="de-DE" dirty="0"/>
              <a:t>Gliederung</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p:txBody>
          <a:bodyPr/>
          <a:lstStyle/>
          <a:p>
            <a:pPr marL="342900" indent="-342900">
              <a:lnSpc>
                <a:spcPct val="150000"/>
              </a:lnSpc>
              <a:spcAft>
                <a:spcPts val="600"/>
              </a:spcAft>
              <a:buClr>
                <a:srgbClr val="C00000"/>
              </a:buClr>
              <a:buFont typeface="Arial" panose="020B0604020202020204" pitchFamily="34" charset="0"/>
              <a:buChar char="•"/>
              <a:defRPr/>
            </a:pPr>
            <a:r>
              <a:rPr lang="de-DE" dirty="0">
                <a:solidFill>
                  <a:srgbClr val="000000"/>
                </a:solidFill>
              </a:rPr>
              <a:t>Nachsorge</a:t>
            </a:r>
          </a:p>
          <a:p>
            <a:pPr marL="342900" indent="-342900">
              <a:lnSpc>
                <a:spcPct val="150000"/>
              </a:lnSpc>
              <a:spcAft>
                <a:spcPts val="600"/>
              </a:spcAft>
              <a:buClr>
                <a:srgbClr val="C00000"/>
              </a:buClr>
              <a:buFont typeface="Arial" panose="020B0604020202020204" pitchFamily="34" charset="0"/>
              <a:buChar char="•"/>
              <a:defRPr/>
            </a:pPr>
            <a:r>
              <a:rPr lang="de-DE" dirty="0">
                <a:solidFill>
                  <a:srgbClr val="000000"/>
                </a:solidFill>
              </a:rPr>
              <a:t>Arbeitsschutz</a:t>
            </a:r>
          </a:p>
          <a:p>
            <a:pPr marL="342900" indent="-342900">
              <a:lnSpc>
                <a:spcPct val="150000"/>
              </a:lnSpc>
              <a:spcAft>
                <a:spcPts val="600"/>
              </a:spcAft>
              <a:buClr>
                <a:srgbClr val="C00000"/>
              </a:buClr>
              <a:buFont typeface="Arial" panose="020B0604020202020204" pitchFamily="34" charset="0"/>
              <a:buChar char="•"/>
              <a:defRPr/>
            </a:pPr>
            <a:r>
              <a:rPr lang="de-DE" dirty="0">
                <a:solidFill>
                  <a:srgbClr val="000000"/>
                </a:solidFill>
              </a:rPr>
              <a:t>Rechtliche Rahmenbedingungen</a:t>
            </a:r>
          </a:p>
          <a:p>
            <a:pPr marL="342900" indent="-342900">
              <a:lnSpc>
                <a:spcPct val="150000"/>
              </a:lnSpc>
              <a:spcAft>
                <a:spcPts val="600"/>
              </a:spcAft>
              <a:buClr>
                <a:srgbClr val="C00000"/>
              </a:buClr>
              <a:buFont typeface="Arial" panose="020B0604020202020204" pitchFamily="34" charset="0"/>
              <a:buChar char="•"/>
              <a:defRPr/>
            </a:pPr>
            <a:r>
              <a:rPr lang="de-DE" dirty="0">
                <a:solidFill>
                  <a:srgbClr val="000000"/>
                </a:solidFill>
              </a:rPr>
              <a:t>Organisationsbezogene Interventionen</a:t>
            </a:r>
          </a:p>
          <a:p>
            <a:pPr marL="342900" indent="-342900">
              <a:lnSpc>
                <a:spcPct val="150000"/>
              </a:lnSpc>
              <a:spcAft>
                <a:spcPts val="600"/>
              </a:spcAft>
              <a:buClr>
                <a:srgbClr val="C00000"/>
              </a:buClr>
              <a:buFont typeface="Arial" panose="020B0604020202020204" pitchFamily="34" charset="0"/>
              <a:buChar char="•"/>
              <a:defRPr/>
            </a:pPr>
            <a:r>
              <a:rPr lang="de-DE" dirty="0">
                <a:solidFill>
                  <a:srgbClr val="000000"/>
                </a:solidFill>
              </a:rPr>
              <a:t>Leitlinien</a:t>
            </a:r>
          </a:p>
          <a:p>
            <a:pPr>
              <a:spcAft>
                <a:spcPts val="600"/>
              </a:spcAft>
            </a:pPr>
            <a:endParaRPr lang="de-DE" dirty="0"/>
          </a:p>
        </p:txBody>
      </p:sp>
    </p:spTree>
    <p:extLst>
      <p:ext uri="{BB962C8B-B14F-4D97-AF65-F5344CB8AC3E}">
        <p14:creationId xmlns:p14="http://schemas.microsoft.com/office/powerpoint/2010/main" val="1618421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Verfassungsrechtliche Aspekte</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a:xfrm>
            <a:off x="874812" y="3356992"/>
            <a:ext cx="10442376" cy="3135880"/>
          </a:xfrm>
        </p:spPr>
        <p:txBody>
          <a:bodyPr/>
          <a:lstStyle/>
          <a:p>
            <a:pPr>
              <a:spcAft>
                <a:spcPts val="600"/>
              </a:spcAft>
              <a:buClr>
                <a:srgbClr val="C00000"/>
              </a:buClr>
              <a:defRPr/>
            </a:pPr>
            <a:endParaRPr lang="de-DE" dirty="0">
              <a:solidFill>
                <a:srgbClr val="000000"/>
              </a:solidFill>
            </a:endParaRPr>
          </a:p>
          <a:p>
            <a:pPr>
              <a:spcAft>
                <a:spcPts val="600"/>
              </a:spcAft>
            </a:pPr>
            <a:endParaRPr lang="de-DE" dirty="0"/>
          </a:p>
        </p:txBody>
      </p:sp>
      <p:sp>
        <p:nvSpPr>
          <p:cNvPr id="4" name="Textplatzhalter 2">
            <a:extLst>
              <a:ext uri="{FF2B5EF4-FFF2-40B4-BE49-F238E27FC236}">
                <a16:creationId xmlns:a16="http://schemas.microsoft.com/office/drawing/2014/main" id="{94F8923D-ADF1-4FA1-9E62-5ED392BF844B}"/>
              </a:ext>
            </a:extLst>
          </p:cNvPr>
          <p:cNvSpPr txBox="1">
            <a:spLocks/>
          </p:cNvSpPr>
          <p:nvPr/>
        </p:nvSpPr>
        <p:spPr>
          <a:xfrm>
            <a:off x="990600" y="1709738"/>
            <a:ext cx="10442376" cy="4499950"/>
          </a:xfrm>
          <a:prstGeom prst="rect">
            <a:avLst/>
          </a:prstGeom>
        </p:spPr>
        <p:txBody>
          <a:bodyPr/>
          <a:lstStyle>
            <a:lvl1pPr marL="0" indent="0" algn="just" rtl="0" eaLnBrk="1" fontAlgn="base" hangingPunct="1">
              <a:spcBef>
                <a:spcPct val="20000"/>
              </a:spcBef>
              <a:spcAft>
                <a:spcPct val="0"/>
              </a:spcAft>
              <a:buClr>
                <a:srgbClr val="F3A519"/>
              </a:buClr>
              <a:tabLst>
                <a:tab pos="1258888" algn="l"/>
              </a:tabLst>
              <a:defRPr sz="2000" b="0">
                <a:solidFill>
                  <a:schemeClr val="tx1"/>
                </a:solidFill>
                <a:latin typeface="Century Gothic" panose="020B0502020202020204" pitchFamily="34" charset="0"/>
                <a:ea typeface="+mn-ea"/>
                <a:cs typeface="+mn-cs"/>
              </a:defRPr>
            </a:lvl1pPr>
            <a:lvl2pPr marL="354013" indent="-174625" algn="l" rtl="0" eaLnBrk="1" fontAlgn="base" hangingPunct="1">
              <a:spcBef>
                <a:spcPct val="20000"/>
              </a:spcBef>
              <a:spcAft>
                <a:spcPct val="0"/>
              </a:spcAft>
              <a:buClr>
                <a:srgbClr val="CC3300"/>
              </a:buClr>
              <a:buSzPct val="120000"/>
              <a:buChar char="•"/>
              <a:tabLst>
                <a:tab pos="1258888" algn="l"/>
              </a:tabLst>
              <a:defRPr sz="2000">
                <a:solidFill>
                  <a:schemeClr val="tx1"/>
                </a:solidFill>
                <a:latin typeface="Century Gothic" panose="020B0502020202020204" pitchFamily="34" charset="0"/>
              </a:defRPr>
            </a:lvl2pPr>
            <a:lvl3pPr marL="714375" indent="-180975" algn="l" rtl="0" eaLnBrk="1" fontAlgn="base" hangingPunct="1">
              <a:spcBef>
                <a:spcPct val="20000"/>
              </a:spcBef>
              <a:spcAft>
                <a:spcPct val="0"/>
              </a:spcAft>
              <a:buClr>
                <a:srgbClr val="FF9900"/>
              </a:buClr>
              <a:buSzPct val="120000"/>
              <a:buChar char="•"/>
              <a:tabLst>
                <a:tab pos="1258888" algn="l"/>
              </a:tabLst>
              <a:defRPr sz="1800">
                <a:solidFill>
                  <a:schemeClr val="tx1"/>
                </a:solidFill>
                <a:latin typeface="Century Gothic" panose="020B0502020202020204" pitchFamily="34" charset="0"/>
              </a:defRPr>
            </a:lvl3pPr>
            <a:lvl4pPr marL="1066800" indent="-173038" algn="l" rtl="0" eaLnBrk="1" fontAlgn="base" hangingPunct="1">
              <a:spcBef>
                <a:spcPct val="20000"/>
              </a:spcBef>
              <a:spcAft>
                <a:spcPct val="0"/>
              </a:spcAft>
              <a:buClr>
                <a:srgbClr val="CC3300"/>
              </a:buClr>
              <a:buFont typeface="Wingdings" pitchFamily="2" charset="2"/>
              <a:buChar char="§"/>
              <a:tabLst>
                <a:tab pos="1258888" algn="l"/>
              </a:tabLst>
              <a:defRPr sz="1600">
                <a:solidFill>
                  <a:schemeClr val="tx1"/>
                </a:solidFill>
                <a:latin typeface="Century Gothic" panose="020B0502020202020204" pitchFamily="34" charset="0"/>
              </a:defRPr>
            </a:lvl4pPr>
            <a:lvl5pPr marL="1422400" indent="-176213" algn="l" rtl="0" eaLnBrk="1" fontAlgn="base" hangingPunct="1">
              <a:spcBef>
                <a:spcPct val="20000"/>
              </a:spcBef>
              <a:spcAft>
                <a:spcPct val="0"/>
              </a:spcAft>
              <a:buClr>
                <a:srgbClr val="CC3300"/>
              </a:buClr>
              <a:buChar char="-"/>
              <a:tabLst>
                <a:tab pos="1258888" algn="l"/>
              </a:tabLst>
              <a:defRPr sz="1600">
                <a:solidFill>
                  <a:schemeClr val="tx1"/>
                </a:solidFill>
                <a:latin typeface="Century Gothic" panose="020B0502020202020204" pitchFamily="34" charset="0"/>
              </a:defRPr>
            </a:lvl5pPr>
            <a:lvl6pPr marL="18796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6pPr>
            <a:lvl7pPr marL="23368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7pPr>
            <a:lvl8pPr marL="27940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8pPr>
            <a:lvl9pPr marL="32512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9pPr>
          </a:lstStyle>
          <a:p>
            <a:pPr marL="342900" indent="-342900">
              <a:spcAft>
                <a:spcPts val="600"/>
              </a:spcAft>
              <a:buClr>
                <a:srgbClr val="C00000"/>
              </a:buClr>
              <a:buFont typeface="Arial" panose="020B0604020202020204" pitchFamily="34" charset="0"/>
              <a:buChar char="•"/>
              <a:defRPr/>
            </a:pPr>
            <a:r>
              <a:rPr lang="de-DE" kern="0" dirty="0">
                <a:solidFill>
                  <a:srgbClr val="000000"/>
                </a:solidFill>
              </a:rPr>
              <a:t>Eine Behandlung gegen den Willen einer Person ist unzulässig</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Ist nur zulässig, wenn eine gesetzliche Grundlage besteht, z.B. wenn die Person krankheitsbedingt nicht die Notwendigkeit der Behandlung sieht bei gleichzeitiger Drohung eines erheblichen gesundheitlichen Schadens (z.B. medikamentöse Zwangsbehandlung) </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Betreuungsrecht in § 1906a BGB (Maßnahmen zum „Wohl des Betreuten“ vorrangig in dessen subjektiven Willen)</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Landesgesetze für die öffentlich rechtliche Unterbringung (Psychisch-Kranken-Hilfe-Gesetze = </a:t>
            </a:r>
            <a:r>
              <a:rPr lang="de-DE" kern="0" dirty="0" err="1">
                <a:solidFill>
                  <a:srgbClr val="000000"/>
                </a:solidFill>
              </a:rPr>
              <a:t>PsychKHG</a:t>
            </a:r>
            <a:r>
              <a:rPr lang="de-DE" kern="0" dirty="0">
                <a:solidFill>
                  <a:srgbClr val="000000"/>
                </a:solidFill>
              </a:rPr>
              <a:t>)(Unterbringung bei Gefährdung der öffentlichen Sicherheit und Dritter)</a:t>
            </a:r>
          </a:p>
          <a:p>
            <a:pPr>
              <a:spcAft>
                <a:spcPts val="600"/>
              </a:spcAft>
            </a:pPr>
            <a:endParaRPr lang="de-DE" kern="0" dirty="0"/>
          </a:p>
        </p:txBody>
      </p:sp>
    </p:spTree>
    <p:extLst>
      <p:ext uri="{BB962C8B-B14F-4D97-AF65-F5344CB8AC3E}">
        <p14:creationId xmlns:p14="http://schemas.microsoft.com/office/powerpoint/2010/main" val="3101583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Strafrechtliche Aspekte</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a:xfrm>
            <a:off x="874812" y="3356992"/>
            <a:ext cx="10442376" cy="3135880"/>
          </a:xfrm>
        </p:spPr>
        <p:txBody>
          <a:bodyPr/>
          <a:lstStyle/>
          <a:p>
            <a:pPr>
              <a:spcAft>
                <a:spcPts val="600"/>
              </a:spcAft>
              <a:buClr>
                <a:srgbClr val="C00000"/>
              </a:buClr>
              <a:defRPr/>
            </a:pPr>
            <a:endParaRPr lang="de-DE" dirty="0">
              <a:solidFill>
                <a:srgbClr val="000000"/>
              </a:solidFill>
            </a:endParaRPr>
          </a:p>
          <a:p>
            <a:pPr>
              <a:spcAft>
                <a:spcPts val="600"/>
              </a:spcAft>
            </a:pPr>
            <a:endParaRPr lang="de-DE" dirty="0"/>
          </a:p>
        </p:txBody>
      </p:sp>
      <p:sp>
        <p:nvSpPr>
          <p:cNvPr id="4" name="Textplatzhalter 2">
            <a:extLst>
              <a:ext uri="{FF2B5EF4-FFF2-40B4-BE49-F238E27FC236}">
                <a16:creationId xmlns:a16="http://schemas.microsoft.com/office/drawing/2014/main" id="{94F8923D-ADF1-4FA1-9E62-5ED392BF844B}"/>
              </a:ext>
            </a:extLst>
          </p:cNvPr>
          <p:cNvSpPr txBox="1">
            <a:spLocks/>
          </p:cNvSpPr>
          <p:nvPr/>
        </p:nvSpPr>
        <p:spPr>
          <a:xfrm>
            <a:off x="990600" y="1709738"/>
            <a:ext cx="10442376" cy="4499950"/>
          </a:xfrm>
          <a:prstGeom prst="rect">
            <a:avLst/>
          </a:prstGeom>
        </p:spPr>
        <p:txBody>
          <a:bodyPr/>
          <a:lstStyle>
            <a:lvl1pPr marL="0" indent="0" algn="just" rtl="0" eaLnBrk="1" fontAlgn="base" hangingPunct="1">
              <a:spcBef>
                <a:spcPct val="20000"/>
              </a:spcBef>
              <a:spcAft>
                <a:spcPct val="0"/>
              </a:spcAft>
              <a:buClr>
                <a:srgbClr val="F3A519"/>
              </a:buClr>
              <a:tabLst>
                <a:tab pos="1258888" algn="l"/>
              </a:tabLst>
              <a:defRPr sz="2000" b="0">
                <a:solidFill>
                  <a:schemeClr val="tx1"/>
                </a:solidFill>
                <a:latin typeface="Century Gothic" panose="020B0502020202020204" pitchFamily="34" charset="0"/>
                <a:ea typeface="+mn-ea"/>
                <a:cs typeface="+mn-cs"/>
              </a:defRPr>
            </a:lvl1pPr>
            <a:lvl2pPr marL="354013" indent="-174625" algn="l" rtl="0" eaLnBrk="1" fontAlgn="base" hangingPunct="1">
              <a:spcBef>
                <a:spcPct val="20000"/>
              </a:spcBef>
              <a:spcAft>
                <a:spcPct val="0"/>
              </a:spcAft>
              <a:buClr>
                <a:srgbClr val="CC3300"/>
              </a:buClr>
              <a:buSzPct val="120000"/>
              <a:buChar char="•"/>
              <a:tabLst>
                <a:tab pos="1258888" algn="l"/>
              </a:tabLst>
              <a:defRPr sz="2000">
                <a:solidFill>
                  <a:schemeClr val="tx1"/>
                </a:solidFill>
                <a:latin typeface="Century Gothic" panose="020B0502020202020204" pitchFamily="34" charset="0"/>
              </a:defRPr>
            </a:lvl2pPr>
            <a:lvl3pPr marL="714375" indent="-180975" algn="l" rtl="0" eaLnBrk="1" fontAlgn="base" hangingPunct="1">
              <a:spcBef>
                <a:spcPct val="20000"/>
              </a:spcBef>
              <a:spcAft>
                <a:spcPct val="0"/>
              </a:spcAft>
              <a:buClr>
                <a:srgbClr val="FF9900"/>
              </a:buClr>
              <a:buSzPct val="120000"/>
              <a:buChar char="•"/>
              <a:tabLst>
                <a:tab pos="1258888" algn="l"/>
              </a:tabLst>
              <a:defRPr sz="1800">
                <a:solidFill>
                  <a:schemeClr val="tx1"/>
                </a:solidFill>
                <a:latin typeface="Century Gothic" panose="020B0502020202020204" pitchFamily="34" charset="0"/>
              </a:defRPr>
            </a:lvl3pPr>
            <a:lvl4pPr marL="1066800" indent="-173038" algn="l" rtl="0" eaLnBrk="1" fontAlgn="base" hangingPunct="1">
              <a:spcBef>
                <a:spcPct val="20000"/>
              </a:spcBef>
              <a:spcAft>
                <a:spcPct val="0"/>
              </a:spcAft>
              <a:buClr>
                <a:srgbClr val="CC3300"/>
              </a:buClr>
              <a:buFont typeface="Wingdings" pitchFamily="2" charset="2"/>
              <a:buChar char="§"/>
              <a:tabLst>
                <a:tab pos="1258888" algn="l"/>
              </a:tabLst>
              <a:defRPr sz="1600">
                <a:solidFill>
                  <a:schemeClr val="tx1"/>
                </a:solidFill>
                <a:latin typeface="Century Gothic" panose="020B0502020202020204" pitchFamily="34" charset="0"/>
              </a:defRPr>
            </a:lvl4pPr>
            <a:lvl5pPr marL="1422400" indent="-176213" algn="l" rtl="0" eaLnBrk="1" fontAlgn="base" hangingPunct="1">
              <a:spcBef>
                <a:spcPct val="20000"/>
              </a:spcBef>
              <a:spcAft>
                <a:spcPct val="0"/>
              </a:spcAft>
              <a:buClr>
                <a:srgbClr val="CC3300"/>
              </a:buClr>
              <a:buChar char="-"/>
              <a:tabLst>
                <a:tab pos="1258888" algn="l"/>
              </a:tabLst>
              <a:defRPr sz="1600">
                <a:solidFill>
                  <a:schemeClr val="tx1"/>
                </a:solidFill>
                <a:latin typeface="Century Gothic" panose="020B0502020202020204" pitchFamily="34" charset="0"/>
              </a:defRPr>
            </a:lvl5pPr>
            <a:lvl6pPr marL="18796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6pPr>
            <a:lvl7pPr marL="23368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7pPr>
            <a:lvl8pPr marL="27940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8pPr>
            <a:lvl9pPr marL="32512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9pPr>
          </a:lstStyle>
          <a:p>
            <a:pPr>
              <a:spcAft>
                <a:spcPts val="600"/>
              </a:spcAft>
              <a:buClr>
                <a:srgbClr val="C00000"/>
              </a:buClr>
              <a:defRPr/>
            </a:pPr>
            <a:r>
              <a:rPr lang="de-DE" b="1" kern="0" dirty="0">
                <a:solidFill>
                  <a:srgbClr val="AE151D"/>
                </a:solidFill>
              </a:rPr>
              <a:t>Tatbestände wie Freiheitsberaubung, Nötigung oder Körperverletzung können im Gesundheitswesen bei vielen Maßnahmen erfüllt sein, wie z.B.:</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 Isolierung (Absonderung in einem Raum)</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 Fixierung, Zwangsmedikation (Sedierung/Psychopharmaka)</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 Verschließen von Zimmer, Station/Abteilung</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 Abhalten vom Verlassen durch andere Maßnahmen</a:t>
            </a:r>
          </a:p>
          <a:p>
            <a:pPr marL="342900" indent="-342900">
              <a:spcAft>
                <a:spcPts val="600"/>
              </a:spcAft>
              <a:buClr>
                <a:srgbClr val="C00000"/>
              </a:buClr>
              <a:buFont typeface="Wingdings" panose="05000000000000000000" pitchFamily="2" charset="2"/>
              <a:buChar char="Ø"/>
              <a:defRPr/>
            </a:pPr>
            <a:r>
              <a:rPr lang="de-DE" kern="0" dirty="0">
                <a:solidFill>
                  <a:srgbClr val="000000"/>
                </a:solidFill>
              </a:rPr>
              <a:t>Wichtig ist, ob Rechtfertigungsgründe vorliegen!</a:t>
            </a:r>
          </a:p>
          <a:p>
            <a:pPr>
              <a:spcAft>
                <a:spcPts val="600"/>
              </a:spcAft>
            </a:pPr>
            <a:endParaRPr lang="de-DE" kern="0" dirty="0"/>
          </a:p>
        </p:txBody>
      </p:sp>
    </p:spTree>
    <p:extLst>
      <p:ext uri="{BB962C8B-B14F-4D97-AF65-F5344CB8AC3E}">
        <p14:creationId xmlns:p14="http://schemas.microsoft.com/office/powerpoint/2010/main" val="95031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Strafrechtliche Aspekte</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a:xfrm>
            <a:off x="874812" y="3356992"/>
            <a:ext cx="10442376" cy="3135880"/>
          </a:xfrm>
        </p:spPr>
        <p:txBody>
          <a:bodyPr/>
          <a:lstStyle/>
          <a:p>
            <a:pPr>
              <a:spcAft>
                <a:spcPts val="600"/>
              </a:spcAft>
              <a:buClr>
                <a:srgbClr val="C00000"/>
              </a:buClr>
              <a:defRPr/>
            </a:pPr>
            <a:endParaRPr lang="de-DE" dirty="0">
              <a:solidFill>
                <a:srgbClr val="000000"/>
              </a:solidFill>
            </a:endParaRPr>
          </a:p>
          <a:p>
            <a:pPr>
              <a:spcAft>
                <a:spcPts val="600"/>
              </a:spcAft>
            </a:pPr>
            <a:endParaRPr lang="de-DE" dirty="0"/>
          </a:p>
        </p:txBody>
      </p:sp>
      <p:sp>
        <p:nvSpPr>
          <p:cNvPr id="4" name="Textplatzhalter 2">
            <a:extLst>
              <a:ext uri="{FF2B5EF4-FFF2-40B4-BE49-F238E27FC236}">
                <a16:creationId xmlns:a16="http://schemas.microsoft.com/office/drawing/2014/main" id="{94F8923D-ADF1-4FA1-9E62-5ED392BF844B}"/>
              </a:ext>
            </a:extLst>
          </p:cNvPr>
          <p:cNvSpPr txBox="1">
            <a:spLocks/>
          </p:cNvSpPr>
          <p:nvPr/>
        </p:nvSpPr>
        <p:spPr>
          <a:xfrm>
            <a:off x="990600" y="1709738"/>
            <a:ext cx="10442376" cy="4499950"/>
          </a:xfrm>
          <a:prstGeom prst="rect">
            <a:avLst/>
          </a:prstGeom>
        </p:spPr>
        <p:txBody>
          <a:bodyPr/>
          <a:lstStyle>
            <a:lvl1pPr marL="0" indent="0" algn="just" rtl="0" eaLnBrk="1" fontAlgn="base" hangingPunct="1">
              <a:spcBef>
                <a:spcPct val="20000"/>
              </a:spcBef>
              <a:spcAft>
                <a:spcPct val="0"/>
              </a:spcAft>
              <a:buClr>
                <a:srgbClr val="F3A519"/>
              </a:buClr>
              <a:tabLst>
                <a:tab pos="1258888" algn="l"/>
              </a:tabLst>
              <a:defRPr sz="2000" b="0">
                <a:solidFill>
                  <a:schemeClr val="tx1"/>
                </a:solidFill>
                <a:latin typeface="Century Gothic" panose="020B0502020202020204" pitchFamily="34" charset="0"/>
                <a:ea typeface="+mn-ea"/>
                <a:cs typeface="+mn-cs"/>
              </a:defRPr>
            </a:lvl1pPr>
            <a:lvl2pPr marL="354013" indent="-174625" algn="l" rtl="0" eaLnBrk="1" fontAlgn="base" hangingPunct="1">
              <a:spcBef>
                <a:spcPct val="20000"/>
              </a:spcBef>
              <a:spcAft>
                <a:spcPct val="0"/>
              </a:spcAft>
              <a:buClr>
                <a:srgbClr val="CC3300"/>
              </a:buClr>
              <a:buSzPct val="120000"/>
              <a:buChar char="•"/>
              <a:tabLst>
                <a:tab pos="1258888" algn="l"/>
              </a:tabLst>
              <a:defRPr sz="2000">
                <a:solidFill>
                  <a:schemeClr val="tx1"/>
                </a:solidFill>
                <a:latin typeface="Century Gothic" panose="020B0502020202020204" pitchFamily="34" charset="0"/>
              </a:defRPr>
            </a:lvl2pPr>
            <a:lvl3pPr marL="714375" indent="-180975" algn="l" rtl="0" eaLnBrk="1" fontAlgn="base" hangingPunct="1">
              <a:spcBef>
                <a:spcPct val="20000"/>
              </a:spcBef>
              <a:spcAft>
                <a:spcPct val="0"/>
              </a:spcAft>
              <a:buClr>
                <a:srgbClr val="FF9900"/>
              </a:buClr>
              <a:buSzPct val="120000"/>
              <a:buChar char="•"/>
              <a:tabLst>
                <a:tab pos="1258888" algn="l"/>
              </a:tabLst>
              <a:defRPr sz="1800">
                <a:solidFill>
                  <a:schemeClr val="tx1"/>
                </a:solidFill>
                <a:latin typeface="Century Gothic" panose="020B0502020202020204" pitchFamily="34" charset="0"/>
              </a:defRPr>
            </a:lvl3pPr>
            <a:lvl4pPr marL="1066800" indent="-173038" algn="l" rtl="0" eaLnBrk="1" fontAlgn="base" hangingPunct="1">
              <a:spcBef>
                <a:spcPct val="20000"/>
              </a:spcBef>
              <a:spcAft>
                <a:spcPct val="0"/>
              </a:spcAft>
              <a:buClr>
                <a:srgbClr val="CC3300"/>
              </a:buClr>
              <a:buFont typeface="Wingdings" pitchFamily="2" charset="2"/>
              <a:buChar char="§"/>
              <a:tabLst>
                <a:tab pos="1258888" algn="l"/>
              </a:tabLst>
              <a:defRPr sz="1600">
                <a:solidFill>
                  <a:schemeClr val="tx1"/>
                </a:solidFill>
                <a:latin typeface="Century Gothic" panose="020B0502020202020204" pitchFamily="34" charset="0"/>
              </a:defRPr>
            </a:lvl4pPr>
            <a:lvl5pPr marL="1422400" indent="-176213" algn="l" rtl="0" eaLnBrk="1" fontAlgn="base" hangingPunct="1">
              <a:spcBef>
                <a:spcPct val="20000"/>
              </a:spcBef>
              <a:spcAft>
                <a:spcPct val="0"/>
              </a:spcAft>
              <a:buClr>
                <a:srgbClr val="CC3300"/>
              </a:buClr>
              <a:buChar char="-"/>
              <a:tabLst>
                <a:tab pos="1258888" algn="l"/>
              </a:tabLst>
              <a:defRPr sz="1600">
                <a:solidFill>
                  <a:schemeClr val="tx1"/>
                </a:solidFill>
                <a:latin typeface="Century Gothic" panose="020B0502020202020204" pitchFamily="34" charset="0"/>
              </a:defRPr>
            </a:lvl5pPr>
            <a:lvl6pPr marL="18796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6pPr>
            <a:lvl7pPr marL="23368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7pPr>
            <a:lvl8pPr marL="27940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8pPr>
            <a:lvl9pPr marL="32512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9pPr>
          </a:lstStyle>
          <a:p>
            <a:pPr>
              <a:spcAft>
                <a:spcPts val="600"/>
              </a:spcAft>
            </a:pPr>
            <a:r>
              <a:rPr lang="de-DE" b="1" dirty="0">
                <a:solidFill>
                  <a:srgbClr val="AE151D"/>
                </a:solidFill>
                <a:latin typeface="Century Gothic" panose="020B0502020202020204" pitchFamily="34" charset="0"/>
              </a:rPr>
              <a:t>Rechtfertigungsgründe, die eine Handlung rechtfertigen und somit die Strafbarkeit entfallen lassen sind:</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Notwehr (§ 32)</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Rechtfertigender Notstand (§ 34)</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Einwilligung (§ 228)</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Rechtfertigungsgründe aus dem öffentlichen Landesrecht (</a:t>
            </a:r>
            <a:r>
              <a:rPr lang="de-DE" kern="0" dirty="0" err="1">
                <a:solidFill>
                  <a:srgbClr val="000000"/>
                </a:solidFill>
              </a:rPr>
              <a:t>PsychKHG</a:t>
            </a:r>
            <a:r>
              <a:rPr lang="de-DE" kern="0" dirty="0">
                <a:solidFill>
                  <a:srgbClr val="000000"/>
                </a:solidFill>
              </a:rPr>
              <a:t>)</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Besondere Rechtfertigungsgründe aus dem Betreuungsrecht (insb. §§ 1906,  1906a BGB)</a:t>
            </a:r>
          </a:p>
          <a:p>
            <a:pPr>
              <a:spcAft>
                <a:spcPts val="600"/>
              </a:spcAft>
            </a:pPr>
            <a:endParaRPr lang="de-DE" kern="0" dirty="0"/>
          </a:p>
        </p:txBody>
      </p:sp>
    </p:spTree>
    <p:extLst>
      <p:ext uri="{BB962C8B-B14F-4D97-AF65-F5344CB8AC3E}">
        <p14:creationId xmlns:p14="http://schemas.microsoft.com/office/powerpoint/2010/main" val="4067199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Strafrechtliche Aspekte</a:t>
            </a:r>
          </a:p>
        </p:txBody>
      </p:sp>
      <p:sp>
        <p:nvSpPr>
          <p:cNvPr id="4" name="Textplatzhalter 2">
            <a:extLst>
              <a:ext uri="{FF2B5EF4-FFF2-40B4-BE49-F238E27FC236}">
                <a16:creationId xmlns:a16="http://schemas.microsoft.com/office/drawing/2014/main" id="{94F8923D-ADF1-4FA1-9E62-5ED392BF844B}"/>
              </a:ext>
            </a:extLst>
          </p:cNvPr>
          <p:cNvSpPr txBox="1">
            <a:spLocks/>
          </p:cNvSpPr>
          <p:nvPr/>
        </p:nvSpPr>
        <p:spPr>
          <a:xfrm>
            <a:off x="990600" y="1709738"/>
            <a:ext cx="10442376" cy="4499950"/>
          </a:xfrm>
          <a:prstGeom prst="rect">
            <a:avLst/>
          </a:prstGeom>
        </p:spPr>
        <p:txBody>
          <a:bodyPr/>
          <a:lstStyle>
            <a:lvl1pPr marL="0" indent="0" algn="just" rtl="0" eaLnBrk="1" fontAlgn="base" hangingPunct="1">
              <a:spcBef>
                <a:spcPct val="20000"/>
              </a:spcBef>
              <a:spcAft>
                <a:spcPct val="0"/>
              </a:spcAft>
              <a:buClr>
                <a:srgbClr val="F3A519"/>
              </a:buClr>
              <a:tabLst>
                <a:tab pos="1258888" algn="l"/>
              </a:tabLst>
              <a:defRPr sz="2000" b="0">
                <a:solidFill>
                  <a:schemeClr val="tx1"/>
                </a:solidFill>
                <a:latin typeface="Century Gothic" panose="020B0502020202020204" pitchFamily="34" charset="0"/>
                <a:ea typeface="+mn-ea"/>
                <a:cs typeface="+mn-cs"/>
              </a:defRPr>
            </a:lvl1pPr>
            <a:lvl2pPr marL="354013" indent="-174625" algn="l" rtl="0" eaLnBrk="1" fontAlgn="base" hangingPunct="1">
              <a:spcBef>
                <a:spcPct val="20000"/>
              </a:spcBef>
              <a:spcAft>
                <a:spcPct val="0"/>
              </a:spcAft>
              <a:buClr>
                <a:srgbClr val="CC3300"/>
              </a:buClr>
              <a:buSzPct val="120000"/>
              <a:buChar char="•"/>
              <a:tabLst>
                <a:tab pos="1258888" algn="l"/>
              </a:tabLst>
              <a:defRPr sz="2000">
                <a:solidFill>
                  <a:schemeClr val="tx1"/>
                </a:solidFill>
                <a:latin typeface="Century Gothic" panose="020B0502020202020204" pitchFamily="34" charset="0"/>
              </a:defRPr>
            </a:lvl2pPr>
            <a:lvl3pPr marL="714375" indent="-180975" algn="l" rtl="0" eaLnBrk="1" fontAlgn="base" hangingPunct="1">
              <a:spcBef>
                <a:spcPct val="20000"/>
              </a:spcBef>
              <a:spcAft>
                <a:spcPct val="0"/>
              </a:spcAft>
              <a:buClr>
                <a:srgbClr val="FF9900"/>
              </a:buClr>
              <a:buSzPct val="120000"/>
              <a:buChar char="•"/>
              <a:tabLst>
                <a:tab pos="1258888" algn="l"/>
              </a:tabLst>
              <a:defRPr sz="1800">
                <a:solidFill>
                  <a:schemeClr val="tx1"/>
                </a:solidFill>
                <a:latin typeface="Century Gothic" panose="020B0502020202020204" pitchFamily="34" charset="0"/>
              </a:defRPr>
            </a:lvl3pPr>
            <a:lvl4pPr marL="1066800" indent="-173038" algn="l" rtl="0" eaLnBrk="1" fontAlgn="base" hangingPunct="1">
              <a:spcBef>
                <a:spcPct val="20000"/>
              </a:spcBef>
              <a:spcAft>
                <a:spcPct val="0"/>
              </a:spcAft>
              <a:buClr>
                <a:srgbClr val="CC3300"/>
              </a:buClr>
              <a:buFont typeface="Wingdings" pitchFamily="2" charset="2"/>
              <a:buChar char="§"/>
              <a:tabLst>
                <a:tab pos="1258888" algn="l"/>
              </a:tabLst>
              <a:defRPr sz="1600">
                <a:solidFill>
                  <a:schemeClr val="tx1"/>
                </a:solidFill>
                <a:latin typeface="Century Gothic" panose="020B0502020202020204" pitchFamily="34" charset="0"/>
              </a:defRPr>
            </a:lvl4pPr>
            <a:lvl5pPr marL="1422400" indent="-176213" algn="l" rtl="0" eaLnBrk="1" fontAlgn="base" hangingPunct="1">
              <a:spcBef>
                <a:spcPct val="20000"/>
              </a:spcBef>
              <a:spcAft>
                <a:spcPct val="0"/>
              </a:spcAft>
              <a:buClr>
                <a:srgbClr val="CC3300"/>
              </a:buClr>
              <a:buChar char="-"/>
              <a:tabLst>
                <a:tab pos="1258888" algn="l"/>
              </a:tabLst>
              <a:defRPr sz="1600">
                <a:solidFill>
                  <a:schemeClr val="tx1"/>
                </a:solidFill>
                <a:latin typeface="Century Gothic" panose="020B0502020202020204" pitchFamily="34" charset="0"/>
              </a:defRPr>
            </a:lvl5pPr>
            <a:lvl6pPr marL="18796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6pPr>
            <a:lvl7pPr marL="23368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7pPr>
            <a:lvl8pPr marL="27940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8pPr>
            <a:lvl9pPr marL="32512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9pPr>
          </a:lstStyle>
          <a:p>
            <a:pPr marL="342900" indent="-342900">
              <a:spcAft>
                <a:spcPts val="600"/>
              </a:spcAft>
              <a:buClr>
                <a:srgbClr val="C00000"/>
              </a:buClr>
              <a:buFont typeface="Arial" panose="020B0604020202020204" pitchFamily="34" charset="0"/>
              <a:buChar char="•"/>
              <a:defRPr/>
            </a:pPr>
            <a:r>
              <a:rPr lang="de-DE" kern="0" dirty="0">
                <a:solidFill>
                  <a:srgbClr val="000000"/>
                </a:solidFill>
              </a:rPr>
              <a:t>Eine Rechtsgüterabwägung ist erforderlich („notwehrfähig“ sind vor allem das Leben, die körperliche Unversehrtheit, die Freiheit und Bewegungsfreiheit, Besitz und Eigentum, Intimsphäre und sexuelle Selbstbestimmung)</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Es ist das einfachste, mildeste, erfolgsversprechende Mittel einzusetzen bzw. gerechtfertigt</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Entscheidend für die Beurteilung ist immer die gegenwärtige Gefahrensituation</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Sorgfältige Dokumentation des Einzelfalls und Maßnahmen kann vor strafrechtlichen Folgen oder vor Schadenersatzansprüchen schützen</a:t>
            </a:r>
          </a:p>
          <a:p>
            <a:pPr>
              <a:spcAft>
                <a:spcPts val="600"/>
              </a:spcAft>
            </a:pPr>
            <a:endParaRPr lang="de-DE" kern="0" dirty="0"/>
          </a:p>
        </p:txBody>
      </p:sp>
    </p:spTree>
    <p:extLst>
      <p:ext uri="{BB962C8B-B14F-4D97-AF65-F5344CB8AC3E}">
        <p14:creationId xmlns:p14="http://schemas.microsoft.com/office/powerpoint/2010/main" val="1763904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Zivilrechtliche Aspekte</a:t>
            </a:r>
          </a:p>
        </p:txBody>
      </p:sp>
      <p:sp>
        <p:nvSpPr>
          <p:cNvPr id="4" name="Textplatzhalter 2">
            <a:extLst>
              <a:ext uri="{FF2B5EF4-FFF2-40B4-BE49-F238E27FC236}">
                <a16:creationId xmlns:a16="http://schemas.microsoft.com/office/drawing/2014/main" id="{94F8923D-ADF1-4FA1-9E62-5ED392BF844B}"/>
              </a:ext>
            </a:extLst>
          </p:cNvPr>
          <p:cNvSpPr txBox="1">
            <a:spLocks/>
          </p:cNvSpPr>
          <p:nvPr/>
        </p:nvSpPr>
        <p:spPr>
          <a:xfrm>
            <a:off x="990600" y="1709738"/>
            <a:ext cx="10442376" cy="4499950"/>
          </a:xfrm>
          <a:prstGeom prst="rect">
            <a:avLst/>
          </a:prstGeom>
        </p:spPr>
        <p:txBody>
          <a:bodyPr/>
          <a:lstStyle>
            <a:lvl1pPr marL="0" indent="0" algn="just" rtl="0" eaLnBrk="1" fontAlgn="base" hangingPunct="1">
              <a:spcBef>
                <a:spcPct val="20000"/>
              </a:spcBef>
              <a:spcAft>
                <a:spcPct val="0"/>
              </a:spcAft>
              <a:buClr>
                <a:srgbClr val="F3A519"/>
              </a:buClr>
              <a:tabLst>
                <a:tab pos="1258888" algn="l"/>
              </a:tabLst>
              <a:defRPr sz="2000" b="0">
                <a:solidFill>
                  <a:schemeClr val="tx1"/>
                </a:solidFill>
                <a:latin typeface="Century Gothic" panose="020B0502020202020204" pitchFamily="34" charset="0"/>
                <a:ea typeface="+mn-ea"/>
                <a:cs typeface="+mn-cs"/>
              </a:defRPr>
            </a:lvl1pPr>
            <a:lvl2pPr marL="354013" indent="-174625" algn="l" rtl="0" eaLnBrk="1" fontAlgn="base" hangingPunct="1">
              <a:spcBef>
                <a:spcPct val="20000"/>
              </a:spcBef>
              <a:spcAft>
                <a:spcPct val="0"/>
              </a:spcAft>
              <a:buClr>
                <a:srgbClr val="CC3300"/>
              </a:buClr>
              <a:buSzPct val="120000"/>
              <a:buChar char="•"/>
              <a:tabLst>
                <a:tab pos="1258888" algn="l"/>
              </a:tabLst>
              <a:defRPr sz="2000">
                <a:solidFill>
                  <a:schemeClr val="tx1"/>
                </a:solidFill>
                <a:latin typeface="Century Gothic" panose="020B0502020202020204" pitchFamily="34" charset="0"/>
              </a:defRPr>
            </a:lvl2pPr>
            <a:lvl3pPr marL="714375" indent="-180975" algn="l" rtl="0" eaLnBrk="1" fontAlgn="base" hangingPunct="1">
              <a:spcBef>
                <a:spcPct val="20000"/>
              </a:spcBef>
              <a:spcAft>
                <a:spcPct val="0"/>
              </a:spcAft>
              <a:buClr>
                <a:srgbClr val="FF9900"/>
              </a:buClr>
              <a:buSzPct val="120000"/>
              <a:buChar char="•"/>
              <a:tabLst>
                <a:tab pos="1258888" algn="l"/>
              </a:tabLst>
              <a:defRPr sz="1800">
                <a:solidFill>
                  <a:schemeClr val="tx1"/>
                </a:solidFill>
                <a:latin typeface="Century Gothic" panose="020B0502020202020204" pitchFamily="34" charset="0"/>
              </a:defRPr>
            </a:lvl3pPr>
            <a:lvl4pPr marL="1066800" indent="-173038" algn="l" rtl="0" eaLnBrk="1" fontAlgn="base" hangingPunct="1">
              <a:spcBef>
                <a:spcPct val="20000"/>
              </a:spcBef>
              <a:spcAft>
                <a:spcPct val="0"/>
              </a:spcAft>
              <a:buClr>
                <a:srgbClr val="CC3300"/>
              </a:buClr>
              <a:buFont typeface="Wingdings" pitchFamily="2" charset="2"/>
              <a:buChar char="§"/>
              <a:tabLst>
                <a:tab pos="1258888" algn="l"/>
              </a:tabLst>
              <a:defRPr sz="1600">
                <a:solidFill>
                  <a:schemeClr val="tx1"/>
                </a:solidFill>
                <a:latin typeface="Century Gothic" panose="020B0502020202020204" pitchFamily="34" charset="0"/>
              </a:defRPr>
            </a:lvl4pPr>
            <a:lvl5pPr marL="1422400" indent="-176213" algn="l" rtl="0" eaLnBrk="1" fontAlgn="base" hangingPunct="1">
              <a:spcBef>
                <a:spcPct val="20000"/>
              </a:spcBef>
              <a:spcAft>
                <a:spcPct val="0"/>
              </a:spcAft>
              <a:buClr>
                <a:srgbClr val="CC3300"/>
              </a:buClr>
              <a:buChar char="-"/>
              <a:tabLst>
                <a:tab pos="1258888" algn="l"/>
              </a:tabLst>
              <a:defRPr sz="1600">
                <a:solidFill>
                  <a:schemeClr val="tx1"/>
                </a:solidFill>
                <a:latin typeface="Century Gothic" panose="020B0502020202020204" pitchFamily="34" charset="0"/>
              </a:defRPr>
            </a:lvl5pPr>
            <a:lvl6pPr marL="18796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6pPr>
            <a:lvl7pPr marL="23368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7pPr>
            <a:lvl8pPr marL="27940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8pPr>
            <a:lvl9pPr marL="32512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9pPr>
          </a:lstStyle>
          <a:p>
            <a:pPr>
              <a:spcAft>
                <a:spcPts val="600"/>
              </a:spcAft>
              <a:buClr>
                <a:srgbClr val="C00000"/>
              </a:buClr>
              <a:defRPr/>
            </a:pPr>
            <a:r>
              <a:rPr lang="de-DE" b="1" dirty="0">
                <a:solidFill>
                  <a:srgbClr val="AE151D"/>
                </a:solidFill>
                <a:latin typeface="Century Gothic" panose="020B0502020202020204" pitchFamily="34" charset="0"/>
              </a:rPr>
              <a:t>Unter (rechtlicher) Betreuung stehende Patient*innen/Bewohner*innen:</a:t>
            </a:r>
            <a:endParaRPr lang="de-DE" b="1" kern="0" dirty="0">
              <a:solidFill>
                <a:srgbClr val="AE151D"/>
              </a:solidFill>
            </a:endParaRPr>
          </a:p>
          <a:p>
            <a:pPr marL="342900" indent="-342900">
              <a:spcAft>
                <a:spcPts val="600"/>
              </a:spcAft>
              <a:buClr>
                <a:srgbClr val="C00000"/>
              </a:buClr>
              <a:buFont typeface="Arial" panose="020B0604020202020204" pitchFamily="34" charset="0"/>
              <a:buChar char="•"/>
              <a:defRPr/>
            </a:pPr>
            <a:r>
              <a:rPr lang="de-DE" kern="0" dirty="0">
                <a:solidFill>
                  <a:srgbClr val="000000"/>
                </a:solidFill>
              </a:rPr>
              <a:t>Betreuer haben sich ggf. in umfassender Weise für die Interessen und Belange des Betreuten einzusetzen</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Bevor Maßnahmen ergriffen werden, ist der Betreuer zu beteiligen</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Einwilligung des Betreuers reicht nicht aus, wenn Maßnahme mit einem erheblichen gesundheitlichen Risiko verbunden ist </a:t>
            </a:r>
            <a:r>
              <a:rPr lang="de-DE" kern="0" dirty="0">
                <a:solidFill>
                  <a:srgbClr val="000000"/>
                </a:solidFill>
                <a:sym typeface="Wingdings" panose="05000000000000000000" pitchFamily="2" charset="2"/>
              </a:rPr>
              <a:t></a:t>
            </a:r>
            <a:r>
              <a:rPr lang="de-DE" kern="0" dirty="0">
                <a:solidFill>
                  <a:srgbClr val="000000"/>
                </a:solidFill>
              </a:rPr>
              <a:t> Bedarf der Genehmigung des Betreuungsgerichts (§ 1904 BGB)</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Nur wenn Aufschub der Maßnahme zur Gefahr führen würde, kann die Maßnahme ausnahmsweise ohne Genehmigung durchgeführt werden!</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Für länger anhaltende Maßnahmen oder regelmäßig wiederkehrende Maßnahmen Bedarf es der richterlichen Genehmigung (wie z.B. Bettseitenteile anbringen, Fixierungen etc.)</a:t>
            </a:r>
          </a:p>
          <a:p>
            <a:pPr marL="342900" indent="-342900">
              <a:spcAft>
                <a:spcPts val="600"/>
              </a:spcAft>
              <a:buClr>
                <a:srgbClr val="C00000"/>
              </a:buClr>
              <a:buFont typeface="Arial" panose="020B0604020202020204" pitchFamily="34" charset="0"/>
              <a:buChar char="•"/>
              <a:defRPr/>
            </a:pPr>
            <a:endParaRPr lang="de-DE" kern="0" dirty="0">
              <a:solidFill>
                <a:srgbClr val="000000"/>
              </a:solidFill>
            </a:endParaRPr>
          </a:p>
          <a:p>
            <a:pPr>
              <a:spcAft>
                <a:spcPts val="600"/>
              </a:spcAft>
            </a:pPr>
            <a:endParaRPr lang="de-DE" kern="0" dirty="0"/>
          </a:p>
        </p:txBody>
      </p:sp>
    </p:spTree>
    <p:extLst>
      <p:ext uri="{BB962C8B-B14F-4D97-AF65-F5344CB8AC3E}">
        <p14:creationId xmlns:p14="http://schemas.microsoft.com/office/powerpoint/2010/main" val="3127129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Organisationsbezogene Interventionen</a:t>
            </a:r>
          </a:p>
        </p:txBody>
      </p:sp>
      <p:sp>
        <p:nvSpPr>
          <p:cNvPr id="4" name="Textplatzhalter 2">
            <a:extLst>
              <a:ext uri="{FF2B5EF4-FFF2-40B4-BE49-F238E27FC236}">
                <a16:creationId xmlns:a16="http://schemas.microsoft.com/office/drawing/2014/main" id="{94F8923D-ADF1-4FA1-9E62-5ED392BF844B}"/>
              </a:ext>
            </a:extLst>
          </p:cNvPr>
          <p:cNvSpPr txBox="1">
            <a:spLocks/>
          </p:cNvSpPr>
          <p:nvPr/>
        </p:nvSpPr>
        <p:spPr>
          <a:xfrm>
            <a:off x="990600" y="1709738"/>
            <a:ext cx="10442376" cy="4499950"/>
          </a:xfrm>
          <a:prstGeom prst="rect">
            <a:avLst/>
          </a:prstGeom>
        </p:spPr>
        <p:txBody>
          <a:bodyPr/>
          <a:lstStyle>
            <a:lvl1pPr marL="0" indent="0" algn="just" rtl="0" eaLnBrk="1" fontAlgn="base" hangingPunct="1">
              <a:spcBef>
                <a:spcPct val="20000"/>
              </a:spcBef>
              <a:spcAft>
                <a:spcPct val="0"/>
              </a:spcAft>
              <a:buClr>
                <a:srgbClr val="F3A519"/>
              </a:buClr>
              <a:tabLst>
                <a:tab pos="1258888" algn="l"/>
              </a:tabLst>
              <a:defRPr sz="2000" b="0">
                <a:solidFill>
                  <a:schemeClr val="tx1"/>
                </a:solidFill>
                <a:latin typeface="Century Gothic" panose="020B0502020202020204" pitchFamily="34" charset="0"/>
                <a:ea typeface="+mn-ea"/>
                <a:cs typeface="+mn-cs"/>
              </a:defRPr>
            </a:lvl1pPr>
            <a:lvl2pPr marL="354013" indent="-174625" algn="l" rtl="0" eaLnBrk="1" fontAlgn="base" hangingPunct="1">
              <a:spcBef>
                <a:spcPct val="20000"/>
              </a:spcBef>
              <a:spcAft>
                <a:spcPct val="0"/>
              </a:spcAft>
              <a:buClr>
                <a:srgbClr val="CC3300"/>
              </a:buClr>
              <a:buSzPct val="120000"/>
              <a:buChar char="•"/>
              <a:tabLst>
                <a:tab pos="1258888" algn="l"/>
              </a:tabLst>
              <a:defRPr sz="2000">
                <a:solidFill>
                  <a:schemeClr val="tx1"/>
                </a:solidFill>
                <a:latin typeface="Century Gothic" panose="020B0502020202020204" pitchFamily="34" charset="0"/>
              </a:defRPr>
            </a:lvl2pPr>
            <a:lvl3pPr marL="714375" indent="-180975" algn="l" rtl="0" eaLnBrk="1" fontAlgn="base" hangingPunct="1">
              <a:spcBef>
                <a:spcPct val="20000"/>
              </a:spcBef>
              <a:spcAft>
                <a:spcPct val="0"/>
              </a:spcAft>
              <a:buClr>
                <a:srgbClr val="FF9900"/>
              </a:buClr>
              <a:buSzPct val="120000"/>
              <a:buChar char="•"/>
              <a:tabLst>
                <a:tab pos="1258888" algn="l"/>
              </a:tabLst>
              <a:defRPr sz="1800">
                <a:solidFill>
                  <a:schemeClr val="tx1"/>
                </a:solidFill>
                <a:latin typeface="Century Gothic" panose="020B0502020202020204" pitchFamily="34" charset="0"/>
              </a:defRPr>
            </a:lvl3pPr>
            <a:lvl4pPr marL="1066800" indent="-173038" algn="l" rtl="0" eaLnBrk="1" fontAlgn="base" hangingPunct="1">
              <a:spcBef>
                <a:spcPct val="20000"/>
              </a:spcBef>
              <a:spcAft>
                <a:spcPct val="0"/>
              </a:spcAft>
              <a:buClr>
                <a:srgbClr val="CC3300"/>
              </a:buClr>
              <a:buFont typeface="Wingdings" pitchFamily="2" charset="2"/>
              <a:buChar char="§"/>
              <a:tabLst>
                <a:tab pos="1258888" algn="l"/>
              </a:tabLst>
              <a:defRPr sz="1600">
                <a:solidFill>
                  <a:schemeClr val="tx1"/>
                </a:solidFill>
                <a:latin typeface="Century Gothic" panose="020B0502020202020204" pitchFamily="34" charset="0"/>
              </a:defRPr>
            </a:lvl4pPr>
            <a:lvl5pPr marL="1422400" indent="-176213" algn="l" rtl="0" eaLnBrk="1" fontAlgn="base" hangingPunct="1">
              <a:spcBef>
                <a:spcPct val="20000"/>
              </a:spcBef>
              <a:spcAft>
                <a:spcPct val="0"/>
              </a:spcAft>
              <a:buClr>
                <a:srgbClr val="CC3300"/>
              </a:buClr>
              <a:buChar char="-"/>
              <a:tabLst>
                <a:tab pos="1258888" algn="l"/>
              </a:tabLst>
              <a:defRPr sz="1600">
                <a:solidFill>
                  <a:schemeClr val="tx1"/>
                </a:solidFill>
                <a:latin typeface="Century Gothic" panose="020B0502020202020204" pitchFamily="34" charset="0"/>
              </a:defRPr>
            </a:lvl5pPr>
            <a:lvl6pPr marL="18796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6pPr>
            <a:lvl7pPr marL="23368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7pPr>
            <a:lvl8pPr marL="27940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8pPr>
            <a:lvl9pPr marL="32512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9pPr>
          </a:lstStyle>
          <a:p>
            <a:pPr marL="342900" indent="-342900">
              <a:spcAft>
                <a:spcPts val="600"/>
              </a:spcAft>
              <a:buClr>
                <a:srgbClr val="C00000"/>
              </a:buClr>
              <a:buFont typeface="Arial" panose="020B0604020202020204" pitchFamily="34" charset="0"/>
              <a:buChar char="•"/>
              <a:defRPr/>
            </a:pPr>
            <a:r>
              <a:rPr lang="de-DE" kern="0" dirty="0">
                <a:solidFill>
                  <a:srgbClr val="000000"/>
                </a:solidFill>
              </a:rPr>
              <a:t>Einrichtungsleitung trägt Verantwortung, den Rahmen für einen personenzentrierten, wertschätzenden, respektvollen und konstruktiven Umgang mit Aggression und Gewalt zu setzen</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Beteiligung und Präsenz der Führung an der Umsetzung eines betrieblichen Aggressions- und Sicherheitsmanagements, kontinuierliche Qualifikation und Beteiligung der Mitarbeiter/-innen</a:t>
            </a:r>
          </a:p>
          <a:p>
            <a:pPr>
              <a:spcAft>
                <a:spcPts val="600"/>
              </a:spcAft>
            </a:pPr>
            <a:endParaRPr lang="de-DE" kern="0" dirty="0"/>
          </a:p>
        </p:txBody>
      </p:sp>
    </p:spTree>
    <p:extLst>
      <p:ext uri="{BB962C8B-B14F-4D97-AF65-F5344CB8AC3E}">
        <p14:creationId xmlns:p14="http://schemas.microsoft.com/office/powerpoint/2010/main" val="1031126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Organisationsbezogene Interventionen (QM)</a:t>
            </a:r>
          </a:p>
        </p:txBody>
      </p:sp>
      <p:sp>
        <p:nvSpPr>
          <p:cNvPr id="4" name="Textplatzhalter 2">
            <a:extLst>
              <a:ext uri="{FF2B5EF4-FFF2-40B4-BE49-F238E27FC236}">
                <a16:creationId xmlns:a16="http://schemas.microsoft.com/office/drawing/2014/main" id="{94F8923D-ADF1-4FA1-9E62-5ED392BF844B}"/>
              </a:ext>
            </a:extLst>
          </p:cNvPr>
          <p:cNvSpPr txBox="1">
            <a:spLocks/>
          </p:cNvSpPr>
          <p:nvPr/>
        </p:nvSpPr>
        <p:spPr>
          <a:xfrm>
            <a:off x="990600" y="1709738"/>
            <a:ext cx="10442376" cy="4499950"/>
          </a:xfrm>
          <a:prstGeom prst="rect">
            <a:avLst/>
          </a:prstGeom>
        </p:spPr>
        <p:txBody>
          <a:bodyPr/>
          <a:lstStyle>
            <a:lvl1pPr marL="0" indent="0" algn="just" rtl="0" eaLnBrk="1" fontAlgn="base" hangingPunct="1">
              <a:spcBef>
                <a:spcPct val="20000"/>
              </a:spcBef>
              <a:spcAft>
                <a:spcPct val="0"/>
              </a:spcAft>
              <a:buClr>
                <a:srgbClr val="F3A519"/>
              </a:buClr>
              <a:tabLst>
                <a:tab pos="1258888" algn="l"/>
              </a:tabLst>
              <a:defRPr sz="2000" b="0">
                <a:solidFill>
                  <a:schemeClr val="tx1"/>
                </a:solidFill>
                <a:latin typeface="Century Gothic" panose="020B0502020202020204" pitchFamily="34" charset="0"/>
                <a:ea typeface="+mn-ea"/>
                <a:cs typeface="+mn-cs"/>
              </a:defRPr>
            </a:lvl1pPr>
            <a:lvl2pPr marL="354013" indent="-174625" algn="l" rtl="0" eaLnBrk="1" fontAlgn="base" hangingPunct="1">
              <a:spcBef>
                <a:spcPct val="20000"/>
              </a:spcBef>
              <a:spcAft>
                <a:spcPct val="0"/>
              </a:spcAft>
              <a:buClr>
                <a:srgbClr val="CC3300"/>
              </a:buClr>
              <a:buSzPct val="120000"/>
              <a:buChar char="•"/>
              <a:tabLst>
                <a:tab pos="1258888" algn="l"/>
              </a:tabLst>
              <a:defRPr sz="2000">
                <a:solidFill>
                  <a:schemeClr val="tx1"/>
                </a:solidFill>
                <a:latin typeface="Century Gothic" panose="020B0502020202020204" pitchFamily="34" charset="0"/>
              </a:defRPr>
            </a:lvl2pPr>
            <a:lvl3pPr marL="714375" indent="-180975" algn="l" rtl="0" eaLnBrk="1" fontAlgn="base" hangingPunct="1">
              <a:spcBef>
                <a:spcPct val="20000"/>
              </a:spcBef>
              <a:spcAft>
                <a:spcPct val="0"/>
              </a:spcAft>
              <a:buClr>
                <a:srgbClr val="FF9900"/>
              </a:buClr>
              <a:buSzPct val="120000"/>
              <a:buChar char="•"/>
              <a:tabLst>
                <a:tab pos="1258888" algn="l"/>
              </a:tabLst>
              <a:defRPr sz="1800">
                <a:solidFill>
                  <a:schemeClr val="tx1"/>
                </a:solidFill>
                <a:latin typeface="Century Gothic" panose="020B0502020202020204" pitchFamily="34" charset="0"/>
              </a:defRPr>
            </a:lvl3pPr>
            <a:lvl4pPr marL="1066800" indent="-173038" algn="l" rtl="0" eaLnBrk="1" fontAlgn="base" hangingPunct="1">
              <a:spcBef>
                <a:spcPct val="20000"/>
              </a:spcBef>
              <a:spcAft>
                <a:spcPct val="0"/>
              </a:spcAft>
              <a:buClr>
                <a:srgbClr val="CC3300"/>
              </a:buClr>
              <a:buFont typeface="Wingdings" pitchFamily="2" charset="2"/>
              <a:buChar char="§"/>
              <a:tabLst>
                <a:tab pos="1258888" algn="l"/>
              </a:tabLst>
              <a:defRPr sz="1600">
                <a:solidFill>
                  <a:schemeClr val="tx1"/>
                </a:solidFill>
                <a:latin typeface="Century Gothic" panose="020B0502020202020204" pitchFamily="34" charset="0"/>
              </a:defRPr>
            </a:lvl4pPr>
            <a:lvl5pPr marL="1422400" indent="-176213" algn="l" rtl="0" eaLnBrk="1" fontAlgn="base" hangingPunct="1">
              <a:spcBef>
                <a:spcPct val="20000"/>
              </a:spcBef>
              <a:spcAft>
                <a:spcPct val="0"/>
              </a:spcAft>
              <a:buClr>
                <a:srgbClr val="CC3300"/>
              </a:buClr>
              <a:buChar char="-"/>
              <a:tabLst>
                <a:tab pos="1258888" algn="l"/>
              </a:tabLst>
              <a:defRPr sz="1600">
                <a:solidFill>
                  <a:schemeClr val="tx1"/>
                </a:solidFill>
                <a:latin typeface="Century Gothic" panose="020B0502020202020204" pitchFamily="34" charset="0"/>
              </a:defRPr>
            </a:lvl5pPr>
            <a:lvl6pPr marL="18796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6pPr>
            <a:lvl7pPr marL="23368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7pPr>
            <a:lvl8pPr marL="27940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8pPr>
            <a:lvl9pPr marL="32512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9pPr>
          </a:lstStyle>
          <a:p>
            <a:pPr>
              <a:spcAft>
                <a:spcPts val="600"/>
              </a:spcAft>
              <a:buClr>
                <a:srgbClr val="C00000"/>
              </a:buClr>
              <a:defRPr/>
            </a:pPr>
            <a:r>
              <a:rPr lang="de-DE" b="1" dirty="0">
                <a:solidFill>
                  <a:srgbClr val="AE151D"/>
                </a:solidFill>
                <a:latin typeface="Century Gothic" panose="020B0502020202020204" pitchFamily="34" charset="0"/>
              </a:rPr>
              <a:t>Kontinuierliches betriebliches Risikomanagement </a:t>
            </a:r>
            <a:endParaRPr lang="de-DE" b="1" kern="0" dirty="0">
              <a:solidFill>
                <a:srgbClr val="AE151D"/>
              </a:solidFill>
            </a:endParaRPr>
          </a:p>
          <a:p>
            <a:pPr marL="342900" indent="-342900">
              <a:spcAft>
                <a:spcPts val="600"/>
              </a:spcAft>
              <a:buClr>
                <a:srgbClr val="C00000"/>
              </a:buClr>
              <a:buFont typeface="Arial" panose="020B0604020202020204" pitchFamily="34" charset="0"/>
              <a:buChar char="•"/>
              <a:defRPr/>
            </a:pPr>
            <a:r>
              <a:rPr lang="de-DE" kern="0" dirty="0">
                <a:solidFill>
                  <a:srgbClr val="000000"/>
                </a:solidFill>
              </a:rPr>
              <a:t>Verantwortliche Person/Gruppe definieren </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Kontinuierliche Evaluation und Anpassung der Maßnahmen</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Evidenzbasierung der Interventionen</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Förderung von Wissen und Kompetenz</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Vernetzung und Kooperation </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Fallbesprechungen und Nachsorge</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Dokumentation und Analyse</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Lernende Organisation</a:t>
            </a:r>
          </a:p>
          <a:p>
            <a:pPr>
              <a:spcAft>
                <a:spcPts val="600"/>
              </a:spcAft>
            </a:pPr>
            <a:endParaRPr lang="de-DE" kern="0" dirty="0"/>
          </a:p>
        </p:txBody>
      </p:sp>
    </p:spTree>
    <p:extLst>
      <p:ext uri="{BB962C8B-B14F-4D97-AF65-F5344CB8AC3E}">
        <p14:creationId xmlns:p14="http://schemas.microsoft.com/office/powerpoint/2010/main" val="4176360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Organisationsbezogene Interventionen (QM)</a:t>
            </a:r>
          </a:p>
        </p:txBody>
      </p:sp>
      <p:sp>
        <p:nvSpPr>
          <p:cNvPr id="4" name="Textplatzhalter 2">
            <a:extLst>
              <a:ext uri="{FF2B5EF4-FFF2-40B4-BE49-F238E27FC236}">
                <a16:creationId xmlns:a16="http://schemas.microsoft.com/office/drawing/2014/main" id="{94F8923D-ADF1-4FA1-9E62-5ED392BF844B}"/>
              </a:ext>
            </a:extLst>
          </p:cNvPr>
          <p:cNvSpPr txBox="1">
            <a:spLocks/>
          </p:cNvSpPr>
          <p:nvPr/>
        </p:nvSpPr>
        <p:spPr>
          <a:xfrm>
            <a:off x="990600" y="1709738"/>
            <a:ext cx="10442376" cy="4499950"/>
          </a:xfrm>
          <a:prstGeom prst="rect">
            <a:avLst/>
          </a:prstGeom>
        </p:spPr>
        <p:txBody>
          <a:bodyPr/>
          <a:lstStyle>
            <a:lvl1pPr marL="0" indent="0" algn="just" rtl="0" eaLnBrk="1" fontAlgn="base" hangingPunct="1">
              <a:spcBef>
                <a:spcPct val="20000"/>
              </a:spcBef>
              <a:spcAft>
                <a:spcPct val="0"/>
              </a:spcAft>
              <a:buClr>
                <a:srgbClr val="F3A519"/>
              </a:buClr>
              <a:tabLst>
                <a:tab pos="1258888" algn="l"/>
              </a:tabLst>
              <a:defRPr sz="2000" b="0">
                <a:solidFill>
                  <a:schemeClr val="tx1"/>
                </a:solidFill>
                <a:latin typeface="Century Gothic" panose="020B0502020202020204" pitchFamily="34" charset="0"/>
                <a:ea typeface="+mn-ea"/>
                <a:cs typeface="+mn-cs"/>
              </a:defRPr>
            </a:lvl1pPr>
            <a:lvl2pPr marL="354013" indent="-174625" algn="l" rtl="0" eaLnBrk="1" fontAlgn="base" hangingPunct="1">
              <a:spcBef>
                <a:spcPct val="20000"/>
              </a:spcBef>
              <a:spcAft>
                <a:spcPct val="0"/>
              </a:spcAft>
              <a:buClr>
                <a:srgbClr val="CC3300"/>
              </a:buClr>
              <a:buSzPct val="120000"/>
              <a:buChar char="•"/>
              <a:tabLst>
                <a:tab pos="1258888" algn="l"/>
              </a:tabLst>
              <a:defRPr sz="2000">
                <a:solidFill>
                  <a:schemeClr val="tx1"/>
                </a:solidFill>
                <a:latin typeface="Century Gothic" panose="020B0502020202020204" pitchFamily="34" charset="0"/>
              </a:defRPr>
            </a:lvl2pPr>
            <a:lvl3pPr marL="714375" indent="-180975" algn="l" rtl="0" eaLnBrk="1" fontAlgn="base" hangingPunct="1">
              <a:spcBef>
                <a:spcPct val="20000"/>
              </a:spcBef>
              <a:spcAft>
                <a:spcPct val="0"/>
              </a:spcAft>
              <a:buClr>
                <a:srgbClr val="FF9900"/>
              </a:buClr>
              <a:buSzPct val="120000"/>
              <a:buChar char="•"/>
              <a:tabLst>
                <a:tab pos="1258888" algn="l"/>
              </a:tabLst>
              <a:defRPr sz="1800">
                <a:solidFill>
                  <a:schemeClr val="tx1"/>
                </a:solidFill>
                <a:latin typeface="Century Gothic" panose="020B0502020202020204" pitchFamily="34" charset="0"/>
              </a:defRPr>
            </a:lvl3pPr>
            <a:lvl4pPr marL="1066800" indent="-173038" algn="l" rtl="0" eaLnBrk="1" fontAlgn="base" hangingPunct="1">
              <a:spcBef>
                <a:spcPct val="20000"/>
              </a:spcBef>
              <a:spcAft>
                <a:spcPct val="0"/>
              </a:spcAft>
              <a:buClr>
                <a:srgbClr val="CC3300"/>
              </a:buClr>
              <a:buFont typeface="Wingdings" pitchFamily="2" charset="2"/>
              <a:buChar char="§"/>
              <a:tabLst>
                <a:tab pos="1258888" algn="l"/>
              </a:tabLst>
              <a:defRPr sz="1600">
                <a:solidFill>
                  <a:schemeClr val="tx1"/>
                </a:solidFill>
                <a:latin typeface="Century Gothic" panose="020B0502020202020204" pitchFamily="34" charset="0"/>
              </a:defRPr>
            </a:lvl4pPr>
            <a:lvl5pPr marL="1422400" indent="-176213" algn="l" rtl="0" eaLnBrk="1" fontAlgn="base" hangingPunct="1">
              <a:spcBef>
                <a:spcPct val="20000"/>
              </a:spcBef>
              <a:spcAft>
                <a:spcPct val="0"/>
              </a:spcAft>
              <a:buClr>
                <a:srgbClr val="CC3300"/>
              </a:buClr>
              <a:buChar char="-"/>
              <a:tabLst>
                <a:tab pos="1258888" algn="l"/>
              </a:tabLst>
              <a:defRPr sz="1600">
                <a:solidFill>
                  <a:schemeClr val="tx1"/>
                </a:solidFill>
                <a:latin typeface="Century Gothic" panose="020B0502020202020204" pitchFamily="34" charset="0"/>
              </a:defRPr>
            </a:lvl5pPr>
            <a:lvl6pPr marL="18796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6pPr>
            <a:lvl7pPr marL="23368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7pPr>
            <a:lvl8pPr marL="27940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8pPr>
            <a:lvl9pPr marL="32512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9pPr>
          </a:lstStyle>
          <a:p>
            <a:pPr marL="342900" indent="-342900">
              <a:spcAft>
                <a:spcPts val="600"/>
              </a:spcAft>
              <a:buClr>
                <a:srgbClr val="C00000"/>
              </a:buClr>
              <a:buFont typeface="Arial" panose="020B0604020202020204" pitchFamily="34" charset="0"/>
              <a:buChar char="•"/>
              <a:defRPr/>
            </a:pPr>
            <a:r>
              <a:rPr lang="de-DE" kern="0" dirty="0">
                <a:solidFill>
                  <a:srgbClr val="000000"/>
                </a:solidFill>
              </a:rPr>
              <a:t>Differenzierte Betrachtung der Ursachen für das Auftreten von Aggression ist grundlegend</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Führung muss dafür Verantwortung übernehmen</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Führung muss für klare Haltungen und klare Ziele sorgen</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Realistische Situations- und Risikoeinschätzung ermöglichen</a:t>
            </a:r>
          </a:p>
          <a:p>
            <a:pPr marL="342900" indent="-342900">
              <a:spcAft>
                <a:spcPts val="600"/>
              </a:spcAft>
              <a:buClr>
                <a:srgbClr val="C00000"/>
              </a:buClr>
              <a:buFont typeface="Arial" panose="020B0604020202020204" pitchFamily="34" charset="0"/>
              <a:buChar char="•"/>
              <a:defRPr/>
            </a:pPr>
            <a:r>
              <a:rPr lang="de-DE" kern="0" dirty="0">
                <a:solidFill>
                  <a:srgbClr val="000000"/>
                </a:solidFill>
              </a:rPr>
              <a:t>Daraus geeignete Interventionen ableiten, für deren Implementierung sorgen und deren Wirksamkeit überprüfen</a:t>
            </a:r>
          </a:p>
          <a:p>
            <a:pPr>
              <a:spcAft>
                <a:spcPts val="600"/>
              </a:spcAft>
            </a:pPr>
            <a:endParaRPr lang="de-DE" kern="0" dirty="0"/>
          </a:p>
        </p:txBody>
      </p:sp>
    </p:spTree>
    <p:extLst>
      <p:ext uri="{BB962C8B-B14F-4D97-AF65-F5344CB8AC3E}">
        <p14:creationId xmlns:p14="http://schemas.microsoft.com/office/powerpoint/2010/main" val="2864442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221109"/>
            <a:ext cx="8282136" cy="471587"/>
          </a:xfrm>
        </p:spPr>
        <p:txBody>
          <a:bodyPr/>
          <a:lstStyle/>
          <a:p>
            <a:r>
              <a:rPr lang="de-DE" sz="2200" dirty="0"/>
              <a:t>Wirksamkeit von Interventionen zur Reduktion von Zwangsmaßnahmen</a:t>
            </a:r>
          </a:p>
        </p:txBody>
      </p:sp>
      <p:graphicFrame>
        <p:nvGraphicFramePr>
          <p:cNvPr id="3" name="Diagramm 2">
            <a:extLst>
              <a:ext uri="{FF2B5EF4-FFF2-40B4-BE49-F238E27FC236}">
                <a16:creationId xmlns:a16="http://schemas.microsoft.com/office/drawing/2014/main" id="{1B7A907B-9751-4185-BB96-47D343D3F539}"/>
              </a:ext>
            </a:extLst>
          </p:cNvPr>
          <p:cNvGraphicFramePr/>
          <p:nvPr>
            <p:extLst>
              <p:ext uri="{D42A27DB-BD31-4B8C-83A1-F6EECF244321}">
                <p14:modId xmlns:p14="http://schemas.microsoft.com/office/powerpoint/2010/main" val="1567303051"/>
              </p:ext>
            </p:extLst>
          </p:nvPr>
        </p:nvGraphicFramePr>
        <p:xfrm>
          <a:off x="990600" y="1709738"/>
          <a:ext cx="10872000" cy="449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914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1B7A907B-9751-4185-BB96-47D343D3F539}"/>
              </a:ext>
            </a:extLst>
          </p:cNvPr>
          <p:cNvGraphicFramePr/>
          <p:nvPr>
            <p:extLst>
              <p:ext uri="{D42A27DB-BD31-4B8C-83A1-F6EECF244321}">
                <p14:modId xmlns:p14="http://schemas.microsoft.com/office/powerpoint/2010/main" val="4215459518"/>
              </p:ext>
            </p:extLst>
          </p:nvPr>
        </p:nvGraphicFramePr>
        <p:xfrm>
          <a:off x="990600" y="1709738"/>
          <a:ext cx="10872000" cy="449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el 1">
            <a:extLst>
              <a:ext uri="{FF2B5EF4-FFF2-40B4-BE49-F238E27FC236}">
                <a16:creationId xmlns:a16="http://schemas.microsoft.com/office/drawing/2014/main" id="{F139EFC0-CF53-4117-9A89-4C938A928917}"/>
              </a:ext>
            </a:extLst>
          </p:cNvPr>
          <p:cNvSpPr txBox="1">
            <a:spLocks/>
          </p:cNvSpPr>
          <p:nvPr/>
        </p:nvSpPr>
        <p:spPr>
          <a:xfrm>
            <a:off x="838200" y="221109"/>
            <a:ext cx="8282136" cy="471587"/>
          </a:xfrm>
          <a:prstGeom prst="rect">
            <a:avLst/>
          </a:prstGeom>
        </p:spPr>
        <p:txBody>
          <a:bodyPr/>
          <a:lstStyle>
            <a:lvl1pPr algn="l" rtl="0" eaLnBrk="1" fontAlgn="base" hangingPunct="1">
              <a:spcBef>
                <a:spcPct val="0"/>
              </a:spcBef>
              <a:spcAft>
                <a:spcPct val="0"/>
              </a:spcAft>
              <a:defRPr sz="2400">
                <a:solidFill>
                  <a:srgbClr val="AE151D"/>
                </a:solidFill>
                <a:latin typeface="Century Gothic" panose="020B0502020202020204" pitchFamily="34" charset="0"/>
                <a:ea typeface="+mj-ea"/>
                <a:cs typeface="+mj-cs"/>
              </a:defRPr>
            </a:lvl1pPr>
            <a:lvl2pPr algn="l" rtl="0" eaLnBrk="1" fontAlgn="base" hangingPunct="1">
              <a:spcBef>
                <a:spcPct val="0"/>
              </a:spcBef>
              <a:spcAft>
                <a:spcPct val="0"/>
              </a:spcAft>
              <a:defRPr sz="2000">
                <a:solidFill>
                  <a:schemeClr val="tx2"/>
                </a:solidFill>
                <a:latin typeface="Arial" charset="0"/>
              </a:defRPr>
            </a:lvl2pPr>
            <a:lvl3pPr algn="l" rtl="0" eaLnBrk="1" fontAlgn="base" hangingPunct="1">
              <a:spcBef>
                <a:spcPct val="0"/>
              </a:spcBef>
              <a:spcAft>
                <a:spcPct val="0"/>
              </a:spcAft>
              <a:defRPr sz="2000">
                <a:solidFill>
                  <a:schemeClr val="tx2"/>
                </a:solidFill>
                <a:latin typeface="Arial" charset="0"/>
              </a:defRPr>
            </a:lvl3pPr>
            <a:lvl4pPr algn="l" rtl="0" eaLnBrk="1" fontAlgn="base" hangingPunct="1">
              <a:spcBef>
                <a:spcPct val="0"/>
              </a:spcBef>
              <a:spcAft>
                <a:spcPct val="0"/>
              </a:spcAft>
              <a:defRPr sz="2000">
                <a:solidFill>
                  <a:schemeClr val="tx2"/>
                </a:solidFill>
                <a:latin typeface="Arial" charset="0"/>
              </a:defRPr>
            </a:lvl4pPr>
            <a:lvl5pPr algn="l" rtl="0" eaLnBrk="1" fontAlgn="base" hangingPunct="1">
              <a:spcBef>
                <a:spcPct val="0"/>
              </a:spcBef>
              <a:spcAft>
                <a:spcPct val="0"/>
              </a:spcAft>
              <a:defRPr sz="2000">
                <a:solidFill>
                  <a:schemeClr val="tx2"/>
                </a:solidFill>
                <a:latin typeface="Arial" charset="0"/>
              </a:defRPr>
            </a:lvl5pPr>
            <a:lvl6pPr marL="457200" algn="l" rtl="0" eaLnBrk="1" fontAlgn="base" hangingPunct="1">
              <a:spcBef>
                <a:spcPct val="0"/>
              </a:spcBef>
              <a:spcAft>
                <a:spcPct val="0"/>
              </a:spcAft>
              <a:defRPr sz="2000">
                <a:solidFill>
                  <a:schemeClr val="tx2"/>
                </a:solidFill>
                <a:latin typeface="Arial" charset="0"/>
              </a:defRPr>
            </a:lvl6pPr>
            <a:lvl7pPr marL="914400" algn="l" rtl="0" eaLnBrk="1" fontAlgn="base" hangingPunct="1">
              <a:spcBef>
                <a:spcPct val="0"/>
              </a:spcBef>
              <a:spcAft>
                <a:spcPct val="0"/>
              </a:spcAft>
              <a:defRPr sz="2000">
                <a:solidFill>
                  <a:schemeClr val="tx2"/>
                </a:solidFill>
                <a:latin typeface="Arial" charset="0"/>
              </a:defRPr>
            </a:lvl7pPr>
            <a:lvl8pPr marL="1371600" algn="l" rtl="0" eaLnBrk="1" fontAlgn="base" hangingPunct="1">
              <a:spcBef>
                <a:spcPct val="0"/>
              </a:spcBef>
              <a:spcAft>
                <a:spcPct val="0"/>
              </a:spcAft>
              <a:defRPr sz="2000">
                <a:solidFill>
                  <a:schemeClr val="tx2"/>
                </a:solidFill>
                <a:latin typeface="Arial" charset="0"/>
              </a:defRPr>
            </a:lvl8pPr>
            <a:lvl9pPr marL="1828800" algn="l" rtl="0" eaLnBrk="1" fontAlgn="base" hangingPunct="1">
              <a:spcBef>
                <a:spcPct val="0"/>
              </a:spcBef>
              <a:spcAft>
                <a:spcPct val="0"/>
              </a:spcAft>
              <a:defRPr sz="2000">
                <a:solidFill>
                  <a:schemeClr val="tx2"/>
                </a:solidFill>
                <a:latin typeface="Arial" charset="0"/>
              </a:defRPr>
            </a:lvl9pPr>
          </a:lstStyle>
          <a:p>
            <a:r>
              <a:rPr lang="de-DE" sz="2200" kern="0" dirty="0"/>
              <a:t>Wirksamkeit von Interventionen zur Reduktion von Zwangsmaßnahmen</a:t>
            </a:r>
          </a:p>
        </p:txBody>
      </p:sp>
    </p:spTree>
    <p:extLst>
      <p:ext uri="{BB962C8B-B14F-4D97-AF65-F5344CB8AC3E}">
        <p14:creationId xmlns:p14="http://schemas.microsoft.com/office/powerpoint/2010/main" val="66059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p:txBody>
          <a:bodyPr/>
          <a:lstStyle/>
          <a:p>
            <a:r>
              <a:rPr lang="de-DE" dirty="0"/>
              <a:t>Nachsorge</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p:txBody>
          <a:bodyPr/>
          <a:lstStyle/>
          <a:p>
            <a:pPr marL="342900" indent="-342900">
              <a:spcAft>
                <a:spcPts val="600"/>
              </a:spcAft>
              <a:buClr>
                <a:srgbClr val="C00000"/>
              </a:buClr>
              <a:buFont typeface="Arial" panose="020B0604020202020204" pitchFamily="34" charset="0"/>
              <a:buChar char="•"/>
              <a:defRPr/>
            </a:pPr>
            <a:r>
              <a:rPr lang="de-DE" dirty="0">
                <a:solidFill>
                  <a:srgbClr val="000000"/>
                </a:solidFill>
              </a:rPr>
              <a:t>Eine jede Einrichtung, die auch psychiatrisch erkrankte Menschen und/oder kognitiv eingeschränkte Menschen versorgt, sollte in der Lage sein, eine adäquate Nachsorge für betroffene Personen anzubieten.</a:t>
            </a:r>
          </a:p>
          <a:p>
            <a:pPr marL="342900" indent="-342900">
              <a:spcAft>
                <a:spcPts val="600"/>
              </a:spcAft>
              <a:buClr>
                <a:srgbClr val="C00000"/>
              </a:buClr>
              <a:buFont typeface="Arial" panose="020B0604020202020204" pitchFamily="34" charset="0"/>
              <a:buChar char="•"/>
              <a:defRPr/>
            </a:pPr>
            <a:r>
              <a:rPr lang="de-DE" dirty="0">
                <a:solidFill>
                  <a:srgbClr val="000000"/>
                </a:solidFill>
              </a:rPr>
              <a:t>Betreuen/unterstützen wir Personen, die Ziel eines Übergriffs wurden, nennen wir das Sekundärprävention, da es hierbei um die Verhinderung einer weiteren Verschlimmerung (psychischen Traumatisierung) nach einem gesundheitlich beeinträchtigten Ereignis geht</a:t>
            </a:r>
          </a:p>
          <a:p>
            <a:pPr marL="342900" indent="-342900">
              <a:spcAft>
                <a:spcPts val="600"/>
              </a:spcAft>
              <a:buClr>
                <a:srgbClr val="C00000"/>
              </a:buClr>
              <a:buFont typeface="Arial" panose="020B0604020202020204" pitchFamily="34" charset="0"/>
              <a:buChar char="•"/>
              <a:defRPr/>
            </a:pPr>
            <a:endParaRPr lang="de-DE" dirty="0">
              <a:solidFill>
                <a:srgbClr val="000000"/>
              </a:solidFill>
            </a:endParaRPr>
          </a:p>
          <a:p>
            <a:pPr marL="0" marR="0" lvl="0" indent="0" algn="ctr" defTabSz="914400" rtl="0" eaLnBrk="1" fontAlgn="base" latinLnBrk="0" hangingPunct="1">
              <a:lnSpc>
                <a:spcPct val="150000"/>
              </a:lnSpc>
              <a:spcBef>
                <a:spcPct val="20000"/>
              </a:spcBef>
              <a:spcAft>
                <a:spcPct val="0"/>
              </a:spcAft>
              <a:buClr>
                <a:srgbClr val="F3A519"/>
              </a:buClr>
              <a:buSzTx/>
              <a:buFontTx/>
              <a:buNone/>
              <a:tabLst>
                <a:tab pos="1258888" algn="l"/>
              </a:tabLst>
              <a:defRPr/>
            </a:pPr>
            <a:r>
              <a:rPr kumimoji="0" lang="de-DE" sz="20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rPr>
              <a:t>Wie machen Sie das in ihrem Haus?</a:t>
            </a:r>
          </a:p>
          <a:p>
            <a:pPr>
              <a:spcAft>
                <a:spcPts val="600"/>
              </a:spcAft>
            </a:pPr>
            <a:endParaRPr lang="de-DE" dirty="0"/>
          </a:p>
        </p:txBody>
      </p:sp>
    </p:spTree>
    <p:extLst>
      <p:ext uri="{BB962C8B-B14F-4D97-AF65-F5344CB8AC3E}">
        <p14:creationId xmlns:p14="http://schemas.microsoft.com/office/powerpoint/2010/main" val="2162562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Organisationsbezogene Interventionen</a:t>
            </a:r>
          </a:p>
        </p:txBody>
      </p:sp>
      <p:sp>
        <p:nvSpPr>
          <p:cNvPr id="6" name="Textfeld 5">
            <a:extLst>
              <a:ext uri="{FF2B5EF4-FFF2-40B4-BE49-F238E27FC236}">
                <a16:creationId xmlns:a16="http://schemas.microsoft.com/office/drawing/2014/main" id="{E4D5574E-B480-4D26-889E-4AC33DA1A863}"/>
              </a:ext>
            </a:extLst>
          </p:cNvPr>
          <p:cNvSpPr txBox="1"/>
          <p:nvPr/>
        </p:nvSpPr>
        <p:spPr>
          <a:xfrm>
            <a:off x="7824192" y="5949281"/>
            <a:ext cx="2952328" cy="246221"/>
          </a:xfrm>
          <a:prstGeom prst="rect">
            <a:avLst/>
          </a:prstGeom>
          <a:noFill/>
        </p:spPr>
        <p:txBody>
          <a:bodyPr wrap="square" rtlCol="0">
            <a:spAutoFit/>
          </a:bodyPr>
          <a:lstStyle/>
          <a:p>
            <a:r>
              <a:rPr lang="de-DE" sz="1000" dirty="0">
                <a:latin typeface="Century Gothic" panose="020B0502020202020204" pitchFamily="34" charset="0"/>
              </a:rPr>
              <a:t>Die sichere Institution, Paterson et al. 2005</a:t>
            </a:r>
          </a:p>
        </p:txBody>
      </p:sp>
      <p:graphicFrame>
        <p:nvGraphicFramePr>
          <p:cNvPr id="7" name="Inhaltsplatzhalter 3">
            <a:extLst>
              <a:ext uri="{FF2B5EF4-FFF2-40B4-BE49-F238E27FC236}">
                <a16:creationId xmlns:a16="http://schemas.microsoft.com/office/drawing/2014/main" id="{05B1DAE6-6DD2-4B98-8D3E-4431DA700FE4}"/>
              </a:ext>
            </a:extLst>
          </p:cNvPr>
          <p:cNvGraphicFramePr>
            <a:graphicFrameLocks/>
          </p:cNvGraphicFramePr>
          <p:nvPr>
            <p:extLst>
              <p:ext uri="{D42A27DB-BD31-4B8C-83A1-F6EECF244321}">
                <p14:modId xmlns:p14="http://schemas.microsoft.com/office/powerpoint/2010/main" val="2933407419"/>
              </p:ext>
            </p:extLst>
          </p:nvPr>
        </p:nvGraphicFramePr>
        <p:xfrm>
          <a:off x="659397" y="1188885"/>
          <a:ext cx="10873206" cy="4724400"/>
        </p:xfrm>
        <a:graphic>
          <a:graphicData uri="http://schemas.openxmlformats.org/drawingml/2006/table">
            <a:tbl>
              <a:tblPr firstRow="1" bandRow="1">
                <a:tableStyleId>{0E3FDE45-AF77-4B5C-9715-49D594BDF05E}</a:tableStyleId>
              </a:tblPr>
              <a:tblGrid>
                <a:gridCol w="1812201">
                  <a:extLst>
                    <a:ext uri="{9D8B030D-6E8A-4147-A177-3AD203B41FA5}">
                      <a16:colId xmlns:a16="http://schemas.microsoft.com/office/drawing/2014/main" val="20000"/>
                    </a:ext>
                  </a:extLst>
                </a:gridCol>
                <a:gridCol w="1812201">
                  <a:extLst>
                    <a:ext uri="{9D8B030D-6E8A-4147-A177-3AD203B41FA5}">
                      <a16:colId xmlns:a16="http://schemas.microsoft.com/office/drawing/2014/main" val="20001"/>
                    </a:ext>
                  </a:extLst>
                </a:gridCol>
                <a:gridCol w="1812201">
                  <a:extLst>
                    <a:ext uri="{9D8B030D-6E8A-4147-A177-3AD203B41FA5}">
                      <a16:colId xmlns:a16="http://schemas.microsoft.com/office/drawing/2014/main" val="20002"/>
                    </a:ext>
                  </a:extLst>
                </a:gridCol>
                <a:gridCol w="1812201">
                  <a:extLst>
                    <a:ext uri="{9D8B030D-6E8A-4147-A177-3AD203B41FA5}">
                      <a16:colId xmlns:a16="http://schemas.microsoft.com/office/drawing/2014/main" val="20003"/>
                    </a:ext>
                  </a:extLst>
                </a:gridCol>
                <a:gridCol w="1812201">
                  <a:extLst>
                    <a:ext uri="{9D8B030D-6E8A-4147-A177-3AD203B41FA5}">
                      <a16:colId xmlns:a16="http://schemas.microsoft.com/office/drawing/2014/main" val="20004"/>
                    </a:ext>
                  </a:extLst>
                </a:gridCol>
                <a:gridCol w="1812201">
                  <a:extLst>
                    <a:ext uri="{9D8B030D-6E8A-4147-A177-3AD203B41FA5}">
                      <a16:colId xmlns:a16="http://schemas.microsoft.com/office/drawing/2014/main" val="20005"/>
                    </a:ext>
                  </a:extLst>
                </a:gridCol>
              </a:tblGrid>
              <a:tr h="370840">
                <a:tc gridSpan="6">
                  <a:txBody>
                    <a:bodyPr/>
                    <a:lstStyle/>
                    <a:p>
                      <a:pPr algn="ctr"/>
                      <a:r>
                        <a:rPr lang="de-DE" sz="2000" b="1" u="sng" dirty="0">
                          <a:solidFill>
                            <a:srgbClr val="AE151D"/>
                          </a:solidFill>
                        </a:rPr>
                        <a:t>Das Ziel: </a:t>
                      </a:r>
                      <a:r>
                        <a:rPr lang="de-DE" sz="2000" b="0" dirty="0">
                          <a:solidFill>
                            <a:srgbClr val="AE151D"/>
                          </a:solidFill>
                        </a:rPr>
                        <a:t>Sicherheit , Klarheit  und Orientierung</a:t>
                      </a:r>
                      <a:r>
                        <a:rPr lang="de-DE" sz="2000" b="0" baseline="0" dirty="0">
                          <a:solidFill>
                            <a:srgbClr val="AE151D"/>
                          </a:solidFill>
                        </a:rPr>
                        <a:t> im Denken, Fühlen und Handeln für Personal, Bewohner/-innen und Besucher </a:t>
                      </a:r>
                    </a:p>
                    <a:p>
                      <a:r>
                        <a:rPr lang="de-DE" sz="2000" b="1" baseline="0" dirty="0">
                          <a:solidFill>
                            <a:srgbClr val="AE151D"/>
                          </a:solidFill>
                          <a:sym typeface="Wingdings" panose="05000000000000000000" pitchFamily="2" charset="2"/>
                        </a:rPr>
                        <a:t> Kultur des respektvollen, würdevollen und verantwortungsvollen Miteinanders</a:t>
                      </a:r>
                      <a:endParaRPr lang="de-DE" b="1" dirty="0">
                        <a:solidFill>
                          <a:srgbClr val="AE151D"/>
                        </a:solidFill>
                        <a:latin typeface="Century Gothic" panose="020B0502020202020204" pitchFamily="34" charset="0"/>
                      </a:endParaRPr>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0"/>
                  </a:ext>
                </a:extLst>
              </a:tr>
              <a:tr h="370840">
                <a:tc gridSpan="6">
                  <a:txBody>
                    <a:bodyPr/>
                    <a:lstStyle/>
                    <a:p>
                      <a:pPr algn="ctr"/>
                      <a:r>
                        <a:rPr lang="de-DE" sz="2000" b="1" dirty="0">
                          <a:solidFill>
                            <a:schemeClr val="tx1"/>
                          </a:solidFill>
                        </a:rPr>
                        <a:t>Die Bausteine</a:t>
                      </a:r>
                      <a:endParaRPr lang="de-DE" sz="2000" b="1" dirty="0">
                        <a:solidFill>
                          <a:schemeClr val="tx1"/>
                        </a:solidFill>
                        <a:latin typeface="Century Gothic" panose="020B0502020202020204" pitchFamily="34" charset="0"/>
                      </a:endParaRPr>
                    </a:p>
                  </a:txBody>
                  <a:tcPr/>
                </a:tc>
                <a:tc hMerge="1">
                  <a:txBody>
                    <a:bodyPr/>
                    <a:lstStyle/>
                    <a:p>
                      <a:endParaRPr lang="de-DE" sz="1400" dirty="0">
                        <a:solidFill>
                          <a:srgbClr val="FF0000"/>
                        </a:solidFill>
                        <a:latin typeface="Century Gothic" panose="020B0502020202020204" pitchFamily="34" charset="0"/>
                      </a:endParaRPr>
                    </a:p>
                  </a:txBody>
                  <a:tcPr/>
                </a:tc>
                <a:tc hMerge="1">
                  <a:txBody>
                    <a:bodyPr/>
                    <a:lstStyle/>
                    <a:p>
                      <a:endParaRPr lang="de-DE" sz="1400" dirty="0">
                        <a:solidFill>
                          <a:srgbClr val="FF0000"/>
                        </a:solidFill>
                        <a:latin typeface="Century Gothic" panose="020B0502020202020204" pitchFamily="34" charset="0"/>
                      </a:endParaRPr>
                    </a:p>
                  </a:txBody>
                  <a:tcPr/>
                </a:tc>
                <a:tc hMerge="1">
                  <a:txBody>
                    <a:bodyPr/>
                    <a:lstStyle/>
                    <a:p>
                      <a:endParaRPr lang="de-DE" sz="1400" dirty="0">
                        <a:solidFill>
                          <a:srgbClr val="FF0000"/>
                        </a:solidFill>
                        <a:latin typeface="Century Gothic" panose="020B0502020202020204" pitchFamily="34" charset="0"/>
                      </a:endParaRPr>
                    </a:p>
                  </a:txBody>
                  <a:tcPr/>
                </a:tc>
                <a:tc hMerge="1">
                  <a:txBody>
                    <a:bodyPr/>
                    <a:lstStyle/>
                    <a:p>
                      <a:endParaRPr lang="de-DE" sz="1400" dirty="0">
                        <a:solidFill>
                          <a:srgbClr val="FF0000"/>
                        </a:solidFill>
                        <a:latin typeface="Century Gothic" panose="020B0502020202020204" pitchFamily="34" charset="0"/>
                      </a:endParaRPr>
                    </a:p>
                  </a:txBody>
                  <a:tcPr/>
                </a:tc>
                <a:tc hMerge="1">
                  <a:txBody>
                    <a:bodyPr/>
                    <a:lstStyle/>
                    <a:p>
                      <a:endParaRPr lang="de-DE" sz="1400" dirty="0">
                        <a:solidFill>
                          <a:srgbClr val="FF0000"/>
                        </a:solidFill>
                        <a:latin typeface="Century Gothic" panose="020B0502020202020204" pitchFamily="34" charset="0"/>
                      </a:endParaRPr>
                    </a:p>
                  </a:txBody>
                  <a:tcPr/>
                </a:tc>
                <a:extLst>
                  <a:ext uri="{0D108BD9-81ED-4DB2-BD59-A6C34878D82A}">
                    <a16:rowId xmlns:a16="http://schemas.microsoft.com/office/drawing/2014/main" val="277801402"/>
                  </a:ext>
                </a:extLst>
              </a:tr>
              <a:tr h="370840">
                <a:tc>
                  <a:txBody>
                    <a:bodyPr/>
                    <a:lstStyle/>
                    <a:p>
                      <a:r>
                        <a:rPr lang="de-DE" sz="1400" dirty="0">
                          <a:solidFill>
                            <a:schemeClr val="tx1"/>
                          </a:solidFill>
                        </a:rPr>
                        <a:t>Hinterlegte Praxisleitlinien</a:t>
                      </a:r>
                      <a:endParaRPr lang="de-DE" sz="1400" dirty="0">
                        <a:solidFill>
                          <a:schemeClr val="tx1"/>
                        </a:solidFill>
                        <a:latin typeface="Century Gothic" panose="020B0502020202020204" pitchFamily="34" charset="0"/>
                      </a:endParaRPr>
                    </a:p>
                  </a:txBody>
                  <a:tcPr/>
                </a:tc>
                <a:tc>
                  <a:txBody>
                    <a:bodyPr/>
                    <a:lstStyle/>
                    <a:p>
                      <a:r>
                        <a:rPr lang="de-DE" sz="1400" dirty="0">
                          <a:solidFill>
                            <a:schemeClr val="tx1"/>
                          </a:solidFill>
                        </a:rPr>
                        <a:t>Notfallpläne,</a:t>
                      </a:r>
                    </a:p>
                    <a:p>
                      <a:r>
                        <a:rPr lang="de-DE" sz="1400" dirty="0">
                          <a:solidFill>
                            <a:schemeClr val="tx1"/>
                          </a:solidFill>
                        </a:rPr>
                        <a:t>Notfallübungen</a:t>
                      </a:r>
                      <a:endParaRPr lang="de-DE" sz="1400" dirty="0">
                        <a:solidFill>
                          <a:schemeClr val="tx1"/>
                        </a:solidFill>
                        <a:latin typeface="Century Gothic" panose="020B0502020202020204" pitchFamily="34" charset="0"/>
                      </a:endParaRPr>
                    </a:p>
                  </a:txBody>
                  <a:tcPr/>
                </a:tc>
                <a:tc>
                  <a:txBody>
                    <a:bodyPr/>
                    <a:lstStyle/>
                    <a:p>
                      <a:r>
                        <a:rPr lang="de-DE" sz="1400" dirty="0">
                          <a:solidFill>
                            <a:schemeClr val="tx1"/>
                          </a:solidFill>
                        </a:rPr>
                        <a:t>Personal-entwicklung und -schulung</a:t>
                      </a:r>
                      <a:endParaRPr lang="de-DE" sz="1400" dirty="0">
                        <a:solidFill>
                          <a:schemeClr val="tx1"/>
                        </a:solidFill>
                        <a:latin typeface="Century Gothic" panose="020B0502020202020204" pitchFamily="34" charset="0"/>
                      </a:endParaRPr>
                    </a:p>
                  </a:txBody>
                  <a:tcPr/>
                </a:tc>
                <a:tc>
                  <a:txBody>
                    <a:bodyPr/>
                    <a:lstStyle/>
                    <a:p>
                      <a:r>
                        <a:rPr lang="de-DE" sz="1400" dirty="0">
                          <a:solidFill>
                            <a:schemeClr val="tx1"/>
                          </a:solidFill>
                        </a:rPr>
                        <a:t>Teilen</a:t>
                      </a:r>
                      <a:r>
                        <a:rPr lang="de-DE" sz="1400" baseline="0" dirty="0">
                          <a:solidFill>
                            <a:schemeClr val="tx1"/>
                          </a:solidFill>
                        </a:rPr>
                        <a:t> und Nutzen von Informationen</a:t>
                      </a:r>
                      <a:endParaRPr lang="de-DE" sz="1400" dirty="0">
                        <a:solidFill>
                          <a:schemeClr val="tx1"/>
                        </a:solidFill>
                        <a:latin typeface="Century Gothic" panose="020B0502020202020204" pitchFamily="34" charset="0"/>
                      </a:endParaRPr>
                    </a:p>
                  </a:txBody>
                  <a:tcPr/>
                </a:tc>
                <a:tc>
                  <a:txBody>
                    <a:bodyPr/>
                    <a:lstStyle/>
                    <a:p>
                      <a:r>
                        <a:rPr lang="de-DE" sz="1400" dirty="0">
                          <a:solidFill>
                            <a:srgbClr val="AE151D"/>
                          </a:solidFill>
                        </a:rPr>
                        <a:t>Beschwerde-management</a:t>
                      </a:r>
                      <a:endParaRPr lang="de-DE" sz="1400" dirty="0">
                        <a:solidFill>
                          <a:srgbClr val="AE151D"/>
                        </a:solidFill>
                        <a:latin typeface="Century Gothic" panose="020B0502020202020204" pitchFamily="34" charset="0"/>
                      </a:endParaRPr>
                    </a:p>
                  </a:txBody>
                  <a:tcPr/>
                </a:tc>
                <a:tc>
                  <a:txBody>
                    <a:bodyPr/>
                    <a:lstStyle/>
                    <a:p>
                      <a:r>
                        <a:rPr lang="de-DE" sz="1400" dirty="0">
                          <a:solidFill>
                            <a:srgbClr val="AE151D"/>
                          </a:solidFill>
                        </a:rPr>
                        <a:t>Nachsorge und Nachgespräch</a:t>
                      </a:r>
                      <a:r>
                        <a:rPr lang="de-DE" sz="1400" baseline="0" dirty="0">
                          <a:solidFill>
                            <a:srgbClr val="AE151D"/>
                          </a:solidFill>
                        </a:rPr>
                        <a:t> nach Vorfall</a:t>
                      </a:r>
                      <a:endParaRPr lang="de-DE" sz="1400" dirty="0">
                        <a:solidFill>
                          <a:srgbClr val="AE151D"/>
                        </a:solidFill>
                        <a:latin typeface="Century Gothic" panose="020B0502020202020204" pitchFamily="34" charset="0"/>
                      </a:endParaRPr>
                    </a:p>
                  </a:txBody>
                  <a:tcPr/>
                </a:tc>
                <a:extLst>
                  <a:ext uri="{0D108BD9-81ED-4DB2-BD59-A6C34878D82A}">
                    <a16:rowId xmlns:a16="http://schemas.microsoft.com/office/drawing/2014/main" val="10001"/>
                  </a:ext>
                </a:extLst>
              </a:tr>
              <a:tr h="370840">
                <a:tc>
                  <a:txBody>
                    <a:bodyPr/>
                    <a:lstStyle/>
                    <a:p>
                      <a:r>
                        <a:rPr lang="de-DE" sz="1400" dirty="0">
                          <a:solidFill>
                            <a:schemeClr val="tx1"/>
                          </a:solidFill>
                        </a:rPr>
                        <a:t>Verantwortung,</a:t>
                      </a:r>
                    </a:p>
                    <a:p>
                      <a:r>
                        <a:rPr lang="de-DE" sz="1400" dirty="0">
                          <a:solidFill>
                            <a:schemeClr val="tx1"/>
                          </a:solidFill>
                        </a:rPr>
                        <a:t>Führungs-verhalten,</a:t>
                      </a:r>
                      <a:r>
                        <a:rPr lang="de-DE" sz="1400" baseline="0" dirty="0">
                          <a:solidFill>
                            <a:schemeClr val="tx1"/>
                          </a:solidFill>
                        </a:rPr>
                        <a:t> Management</a:t>
                      </a:r>
                      <a:endParaRPr lang="de-DE" sz="1400" dirty="0">
                        <a:solidFill>
                          <a:schemeClr val="tx1"/>
                        </a:solidFill>
                        <a:latin typeface="Century Gothic" panose="020B0502020202020204" pitchFamily="34" charset="0"/>
                      </a:endParaRPr>
                    </a:p>
                  </a:txBody>
                  <a:tcPr/>
                </a:tc>
                <a:tc>
                  <a:txBody>
                    <a:bodyPr/>
                    <a:lstStyle/>
                    <a:p>
                      <a:r>
                        <a:rPr lang="de-DE" sz="1400" dirty="0">
                          <a:solidFill>
                            <a:schemeClr val="tx1"/>
                          </a:solidFill>
                        </a:rPr>
                        <a:t>Klare Regeln</a:t>
                      </a:r>
                      <a:r>
                        <a:rPr lang="de-DE" sz="1400" baseline="0" dirty="0">
                          <a:solidFill>
                            <a:schemeClr val="tx1"/>
                          </a:solidFill>
                        </a:rPr>
                        <a:t> und Grenzen</a:t>
                      </a:r>
                      <a:endParaRPr lang="de-DE" sz="1400" dirty="0">
                        <a:solidFill>
                          <a:schemeClr val="tx1"/>
                        </a:solidFill>
                        <a:latin typeface="Century Gothic" panose="020B0502020202020204" pitchFamily="34" charset="0"/>
                      </a:endParaRPr>
                    </a:p>
                  </a:txBody>
                  <a:tcPr/>
                </a:tc>
                <a:tc>
                  <a:txBody>
                    <a:bodyPr/>
                    <a:lstStyle/>
                    <a:p>
                      <a:r>
                        <a:rPr lang="de-DE" sz="1400" dirty="0">
                          <a:solidFill>
                            <a:schemeClr val="tx1"/>
                          </a:solidFill>
                        </a:rPr>
                        <a:t>Angemessene</a:t>
                      </a:r>
                      <a:r>
                        <a:rPr lang="de-DE" sz="1400" baseline="0" dirty="0">
                          <a:solidFill>
                            <a:schemeClr val="tx1"/>
                          </a:solidFill>
                        </a:rPr>
                        <a:t> Ressourcen und Aktivitäten</a:t>
                      </a:r>
                      <a:endParaRPr lang="de-DE" sz="1400" dirty="0">
                        <a:solidFill>
                          <a:schemeClr val="tx1"/>
                        </a:solidFill>
                        <a:latin typeface="Century Gothic" panose="020B0502020202020204" pitchFamily="34" charset="0"/>
                      </a:endParaRPr>
                    </a:p>
                  </a:txBody>
                  <a:tcPr/>
                </a:tc>
                <a:tc>
                  <a:txBody>
                    <a:bodyPr/>
                    <a:lstStyle/>
                    <a:p>
                      <a:r>
                        <a:rPr lang="de-DE" sz="1400" dirty="0">
                          <a:solidFill>
                            <a:schemeClr val="tx1"/>
                          </a:solidFill>
                        </a:rPr>
                        <a:t>Individuelle Behandlungs-/ Betreuungs-planungen</a:t>
                      </a:r>
                      <a:endParaRPr lang="de-DE" sz="1400" dirty="0">
                        <a:solidFill>
                          <a:schemeClr val="tx1"/>
                        </a:solidFill>
                        <a:latin typeface="Century Gothic" panose="020B0502020202020204" pitchFamily="34" charset="0"/>
                      </a:endParaRPr>
                    </a:p>
                  </a:txBody>
                  <a:tcPr/>
                </a:tc>
                <a:tc>
                  <a:txBody>
                    <a:bodyPr/>
                    <a:lstStyle/>
                    <a:p>
                      <a:r>
                        <a:rPr lang="de-DE" sz="1400" dirty="0">
                          <a:solidFill>
                            <a:srgbClr val="AE151D"/>
                          </a:solidFill>
                        </a:rPr>
                        <a:t>Gestaltung von Gebäude</a:t>
                      </a:r>
                      <a:r>
                        <a:rPr lang="de-DE" sz="1400" baseline="0" dirty="0">
                          <a:solidFill>
                            <a:srgbClr val="AE151D"/>
                          </a:solidFill>
                        </a:rPr>
                        <a:t> und Räumen</a:t>
                      </a:r>
                      <a:endParaRPr lang="de-DE" sz="1400" dirty="0">
                        <a:solidFill>
                          <a:srgbClr val="AE151D"/>
                        </a:solidFill>
                        <a:latin typeface="Century Gothic" panose="020B0502020202020204" pitchFamily="34" charset="0"/>
                      </a:endParaRPr>
                    </a:p>
                  </a:txBody>
                  <a:tcPr/>
                </a:tc>
                <a:tc>
                  <a:txBody>
                    <a:bodyPr/>
                    <a:lstStyle/>
                    <a:p>
                      <a:r>
                        <a:rPr lang="de-DE" sz="1400" dirty="0">
                          <a:solidFill>
                            <a:srgbClr val="AE151D"/>
                          </a:solidFill>
                        </a:rPr>
                        <a:t>Einbinden von Nutzer*innen und Angehörigen</a:t>
                      </a:r>
                      <a:endParaRPr lang="de-DE" sz="1400" dirty="0">
                        <a:solidFill>
                          <a:srgbClr val="AE151D"/>
                        </a:solidFill>
                        <a:latin typeface="Century Gothic" panose="020B0502020202020204" pitchFamily="34" charset="0"/>
                      </a:endParaRPr>
                    </a:p>
                  </a:txBody>
                  <a:tcPr/>
                </a:tc>
                <a:extLst>
                  <a:ext uri="{0D108BD9-81ED-4DB2-BD59-A6C34878D82A}">
                    <a16:rowId xmlns:a16="http://schemas.microsoft.com/office/drawing/2014/main" val="10002"/>
                  </a:ext>
                </a:extLst>
              </a:tr>
              <a:tr h="370840">
                <a:tc>
                  <a:txBody>
                    <a:bodyPr/>
                    <a:lstStyle/>
                    <a:p>
                      <a:r>
                        <a:rPr lang="de-DE" sz="1400" dirty="0">
                          <a:solidFill>
                            <a:schemeClr val="tx1"/>
                          </a:solidFill>
                        </a:rPr>
                        <a:t>Anleitung,</a:t>
                      </a:r>
                      <a:r>
                        <a:rPr lang="de-DE" sz="1400" baseline="0" dirty="0">
                          <a:solidFill>
                            <a:schemeClr val="tx1"/>
                          </a:solidFill>
                        </a:rPr>
                        <a:t> Begleitung und Beratung in der Alltagspraxis</a:t>
                      </a:r>
                      <a:endParaRPr lang="de-DE" sz="1400" dirty="0">
                        <a:solidFill>
                          <a:schemeClr val="tx1"/>
                        </a:solidFill>
                        <a:latin typeface="Century Gothic" panose="020B0502020202020204" pitchFamily="34" charset="0"/>
                      </a:endParaRPr>
                    </a:p>
                  </a:txBody>
                  <a:tcPr/>
                </a:tc>
                <a:tc>
                  <a:txBody>
                    <a:bodyPr/>
                    <a:lstStyle/>
                    <a:p>
                      <a:r>
                        <a:rPr lang="de-DE" sz="1400" dirty="0">
                          <a:solidFill>
                            <a:schemeClr val="tx1"/>
                          </a:solidFill>
                        </a:rPr>
                        <a:t>Risiko-</a:t>
                      </a:r>
                    </a:p>
                    <a:p>
                      <a:r>
                        <a:rPr lang="de-DE" sz="1400" dirty="0" err="1">
                          <a:solidFill>
                            <a:schemeClr val="tx1"/>
                          </a:solidFill>
                        </a:rPr>
                        <a:t>management</a:t>
                      </a:r>
                      <a:endParaRPr lang="de-DE" sz="1400" dirty="0">
                        <a:solidFill>
                          <a:schemeClr val="tx1"/>
                        </a:solidFill>
                        <a:latin typeface="Century Gothic" panose="020B0502020202020204" pitchFamily="34" charset="0"/>
                      </a:endParaRPr>
                    </a:p>
                  </a:txBody>
                  <a:tcPr/>
                </a:tc>
                <a:tc>
                  <a:txBody>
                    <a:bodyPr/>
                    <a:lstStyle/>
                    <a:p>
                      <a:r>
                        <a:rPr lang="de-DE" sz="1400" dirty="0">
                          <a:solidFill>
                            <a:schemeClr val="tx1"/>
                          </a:solidFill>
                        </a:rPr>
                        <a:t>Mitarbeiter</a:t>
                      </a:r>
                      <a:r>
                        <a:rPr lang="de-DE" sz="1400" baseline="0" dirty="0">
                          <a:solidFill>
                            <a:schemeClr val="tx1"/>
                          </a:solidFill>
                        </a:rPr>
                        <a:t> gewinnen und halten</a:t>
                      </a:r>
                      <a:endParaRPr lang="de-DE" sz="1400" dirty="0">
                        <a:solidFill>
                          <a:schemeClr val="tx1"/>
                        </a:solidFill>
                        <a:latin typeface="Century Gothic" panose="020B0502020202020204" pitchFamily="34" charset="0"/>
                      </a:endParaRPr>
                    </a:p>
                  </a:txBody>
                  <a:tcPr/>
                </a:tc>
                <a:tc>
                  <a:txBody>
                    <a:bodyPr/>
                    <a:lstStyle/>
                    <a:p>
                      <a:r>
                        <a:rPr lang="de-DE" sz="1400" dirty="0">
                          <a:solidFill>
                            <a:schemeClr val="tx1"/>
                          </a:solidFill>
                        </a:rPr>
                        <a:t>Therapeutische Umgebung</a:t>
                      </a:r>
                      <a:endParaRPr lang="de-DE" sz="1400" dirty="0">
                        <a:solidFill>
                          <a:schemeClr val="tx1"/>
                        </a:solidFill>
                        <a:latin typeface="Century Gothic" panose="020B0502020202020204" pitchFamily="34" charset="0"/>
                      </a:endParaRPr>
                    </a:p>
                  </a:txBody>
                  <a:tcPr/>
                </a:tc>
                <a:tc>
                  <a:txBody>
                    <a:bodyPr/>
                    <a:lstStyle/>
                    <a:p>
                      <a:r>
                        <a:rPr lang="de-DE" sz="1400" dirty="0">
                          <a:solidFill>
                            <a:srgbClr val="AE151D"/>
                          </a:solidFill>
                        </a:rPr>
                        <a:t>Positive Programm-gestaltung</a:t>
                      </a:r>
                      <a:endParaRPr lang="de-DE" sz="1400" dirty="0">
                        <a:solidFill>
                          <a:srgbClr val="AE151D"/>
                        </a:solidFill>
                        <a:latin typeface="Century Gothic" panose="020B0502020202020204" pitchFamily="34" charset="0"/>
                      </a:endParaRPr>
                    </a:p>
                  </a:txBody>
                  <a:tcPr/>
                </a:tc>
                <a:tc>
                  <a:txBody>
                    <a:bodyPr/>
                    <a:lstStyle/>
                    <a:p>
                      <a:r>
                        <a:rPr lang="de-DE" sz="1400" dirty="0">
                          <a:solidFill>
                            <a:srgbClr val="AE151D"/>
                          </a:solidFill>
                        </a:rPr>
                        <a:t>Richtlinien, Verfahrens-abläufe, Dokumentation</a:t>
                      </a:r>
                      <a:endParaRPr lang="de-DE" sz="1400" dirty="0">
                        <a:solidFill>
                          <a:srgbClr val="AE151D"/>
                        </a:solidFill>
                        <a:latin typeface="Century Gothic" panose="020B0502020202020204" pitchFamily="34" charset="0"/>
                      </a:endParaRPr>
                    </a:p>
                  </a:txBody>
                  <a:tcPr/>
                </a:tc>
                <a:extLst>
                  <a:ext uri="{0D108BD9-81ED-4DB2-BD59-A6C34878D82A}">
                    <a16:rowId xmlns:a16="http://schemas.microsoft.com/office/drawing/2014/main" val="10003"/>
                  </a:ext>
                </a:extLst>
              </a:tr>
              <a:tr h="370840">
                <a:tc gridSpan="6">
                  <a:txBody>
                    <a:bodyPr/>
                    <a:lstStyle/>
                    <a:p>
                      <a:pPr algn="ctr"/>
                      <a:r>
                        <a:rPr lang="de-DE" sz="2000" b="1" u="sng" dirty="0">
                          <a:solidFill>
                            <a:schemeClr val="tx1"/>
                          </a:solidFill>
                        </a:rPr>
                        <a:t>Das</a:t>
                      </a:r>
                      <a:r>
                        <a:rPr lang="de-DE" sz="2000" b="1" u="sng" baseline="0" dirty="0">
                          <a:solidFill>
                            <a:schemeClr val="tx1"/>
                          </a:solidFill>
                        </a:rPr>
                        <a:t> Fundament:</a:t>
                      </a:r>
                      <a:r>
                        <a:rPr lang="de-DE" sz="2000" b="1" u="none" baseline="0" dirty="0">
                          <a:solidFill>
                            <a:schemeClr val="tx1"/>
                          </a:solidFill>
                        </a:rPr>
                        <a:t> </a:t>
                      </a:r>
                      <a:r>
                        <a:rPr lang="de-DE" sz="2000" dirty="0">
                          <a:solidFill>
                            <a:schemeClr val="tx1"/>
                          </a:solidFill>
                        </a:rPr>
                        <a:t>Vertrauen – offene Kommunikation – Unterstützung und Entwicklung – Zuversicht und</a:t>
                      </a:r>
                      <a:r>
                        <a:rPr lang="de-DE" sz="2000" baseline="0" dirty="0">
                          <a:solidFill>
                            <a:schemeClr val="tx1"/>
                          </a:solidFill>
                        </a:rPr>
                        <a:t> Kontinuität</a:t>
                      </a:r>
                      <a:endParaRPr lang="de-DE" sz="2000" dirty="0">
                        <a:solidFill>
                          <a:schemeClr val="tx1"/>
                        </a:solidFill>
                        <a:latin typeface="Century Gothic" panose="020B0502020202020204" pitchFamily="34" charset="0"/>
                      </a:endParaRPr>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03719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Literatur, Informationen und Tipps</a:t>
            </a:r>
          </a:p>
        </p:txBody>
      </p:sp>
      <p:sp>
        <p:nvSpPr>
          <p:cNvPr id="4" name="Textplatzhalter 2">
            <a:extLst>
              <a:ext uri="{FF2B5EF4-FFF2-40B4-BE49-F238E27FC236}">
                <a16:creationId xmlns:a16="http://schemas.microsoft.com/office/drawing/2014/main" id="{94F8923D-ADF1-4FA1-9E62-5ED392BF844B}"/>
              </a:ext>
            </a:extLst>
          </p:cNvPr>
          <p:cNvSpPr txBox="1">
            <a:spLocks/>
          </p:cNvSpPr>
          <p:nvPr/>
        </p:nvSpPr>
        <p:spPr>
          <a:xfrm>
            <a:off x="990600" y="1709738"/>
            <a:ext cx="10442376" cy="4499950"/>
          </a:xfrm>
          <a:prstGeom prst="rect">
            <a:avLst/>
          </a:prstGeom>
        </p:spPr>
        <p:txBody>
          <a:bodyPr/>
          <a:lstStyle>
            <a:lvl1pPr marL="0" indent="0" algn="just" rtl="0" eaLnBrk="1" fontAlgn="base" hangingPunct="1">
              <a:spcBef>
                <a:spcPct val="20000"/>
              </a:spcBef>
              <a:spcAft>
                <a:spcPct val="0"/>
              </a:spcAft>
              <a:buClr>
                <a:srgbClr val="F3A519"/>
              </a:buClr>
              <a:tabLst>
                <a:tab pos="1258888" algn="l"/>
              </a:tabLst>
              <a:defRPr sz="2000" b="0">
                <a:solidFill>
                  <a:schemeClr val="tx1"/>
                </a:solidFill>
                <a:latin typeface="Century Gothic" panose="020B0502020202020204" pitchFamily="34" charset="0"/>
                <a:ea typeface="+mn-ea"/>
                <a:cs typeface="+mn-cs"/>
              </a:defRPr>
            </a:lvl1pPr>
            <a:lvl2pPr marL="354013" indent="-174625" algn="l" rtl="0" eaLnBrk="1" fontAlgn="base" hangingPunct="1">
              <a:spcBef>
                <a:spcPct val="20000"/>
              </a:spcBef>
              <a:spcAft>
                <a:spcPct val="0"/>
              </a:spcAft>
              <a:buClr>
                <a:srgbClr val="CC3300"/>
              </a:buClr>
              <a:buSzPct val="120000"/>
              <a:buChar char="•"/>
              <a:tabLst>
                <a:tab pos="1258888" algn="l"/>
              </a:tabLst>
              <a:defRPr sz="2000">
                <a:solidFill>
                  <a:schemeClr val="tx1"/>
                </a:solidFill>
                <a:latin typeface="Century Gothic" panose="020B0502020202020204" pitchFamily="34" charset="0"/>
              </a:defRPr>
            </a:lvl2pPr>
            <a:lvl3pPr marL="714375" indent="-180975" algn="l" rtl="0" eaLnBrk="1" fontAlgn="base" hangingPunct="1">
              <a:spcBef>
                <a:spcPct val="20000"/>
              </a:spcBef>
              <a:spcAft>
                <a:spcPct val="0"/>
              </a:spcAft>
              <a:buClr>
                <a:srgbClr val="FF9900"/>
              </a:buClr>
              <a:buSzPct val="120000"/>
              <a:buChar char="•"/>
              <a:tabLst>
                <a:tab pos="1258888" algn="l"/>
              </a:tabLst>
              <a:defRPr sz="1800">
                <a:solidFill>
                  <a:schemeClr val="tx1"/>
                </a:solidFill>
                <a:latin typeface="Century Gothic" panose="020B0502020202020204" pitchFamily="34" charset="0"/>
              </a:defRPr>
            </a:lvl3pPr>
            <a:lvl4pPr marL="1066800" indent="-173038" algn="l" rtl="0" eaLnBrk="1" fontAlgn="base" hangingPunct="1">
              <a:spcBef>
                <a:spcPct val="20000"/>
              </a:spcBef>
              <a:spcAft>
                <a:spcPct val="0"/>
              </a:spcAft>
              <a:buClr>
                <a:srgbClr val="CC3300"/>
              </a:buClr>
              <a:buFont typeface="Wingdings" pitchFamily="2" charset="2"/>
              <a:buChar char="§"/>
              <a:tabLst>
                <a:tab pos="1258888" algn="l"/>
              </a:tabLst>
              <a:defRPr sz="1600">
                <a:solidFill>
                  <a:schemeClr val="tx1"/>
                </a:solidFill>
                <a:latin typeface="Century Gothic" panose="020B0502020202020204" pitchFamily="34" charset="0"/>
              </a:defRPr>
            </a:lvl4pPr>
            <a:lvl5pPr marL="1422400" indent="-176213" algn="l" rtl="0" eaLnBrk="1" fontAlgn="base" hangingPunct="1">
              <a:spcBef>
                <a:spcPct val="20000"/>
              </a:spcBef>
              <a:spcAft>
                <a:spcPct val="0"/>
              </a:spcAft>
              <a:buClr>
                <a:srgbClr val="CC3300"/>
              </a:buClr>
              <a:buChar char="-"/>
              <a:tabLst>
                <a:tab pos="1258888" algn="l"/>
              </a:tabLst>
              <a:defRPr sz="1600">
                <a:solidFill>
                  <a:schemeClr val="tx1"/>
                </a:solidFill>
                <a:latin typeface="Century Gothic" panose="020B0502020202020204" pitchFamily="34" charset="0"/>
              </a:defRPr>
            </a:lvl5pPr>
            <a:lvl6pPr marL="18796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6pPr>
            <a:lvl7pPr marL="23368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7pPr>
            <a:lvl8pPr marL="27940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8pPr>
            <a:lvl9pPr marL="32512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9pPr>
          </a:lstStyle>
          <a:p>
            <a:pPr>
              <a:spcAft>
                <a:spcPts val="600"/>
              </a:spcAft>
              <a:buClr>
                <a:srgbClr val="C00000"/>
              </a:buClr>
              <a:defRPr/>
            </a:pPr>
            <a:r>
              <a:rPr lang="de-DE" altLang="de-DE" b="1" dirty="0">
                <a:solidFill>
                  <a:srgbClr val="AE151D"/>
                </a:solidFill>
              </a:rPr>
              <a:t>Leitlinien/Expertenstandards:</a:t>
            </a:r>
            <a:endParaRPr lang="de-DE" kern="0" dirty="0">
              <a:solidFill>
                <a:srgbClr val="AE151D"/>
              </a:solidFill>
            </a:endParaRPr>
          </a:p>
          <a:p>
            <a:pPr marL="285750" indent="-285750">
              <a:spcAft>
                <a:spcPts val="600"/>
              </a:spcAft>
              <a:buClr>
                <a:srgbClr val="AE151D"/>
              </a:buClr>
              <a:buFont typeface="Arial" panose="020B0604020202020204" pitchFamily="34" charset="0"/>
              <a:buChar char="•"/>
              <a:defRPr/>
            </a:pPr>
            <a:r>
              <a:rPr lang="de-DE" altLang="de-DE" sz="2000" dirty="0">
                <a:latin typeface="Century Gothic" panose="020B0502020202020204" pitchFamily="34" charset="0"/>
                <a:hlinkClick r:id="rId3">
                  <a:extLst>
                    <a:ext uri="{A12FA001-AC4F-418D-AE19-62706E023703}">
                      <ahyp:hlinkClr xmlns:ahyp="http://schemas.microsoft.com/office/drawing/2018/hyperlinkcolor" val="tx"/>
                    </a:ext>
                  </a:extLst>
                </a:hlinkClick>
              </a:rPr>
              <a:t>https://www.awmf.org/awmf-online-das-portal-der-wissenschaftlichen-medizin/awmf-aktuell.html</a:t>
            </a:r>
            <a:endParaRPr lang="de-DE" altLang="de-DE" sz="2000" dirty="0">
              <a:latin typeface="Century Gothic" panose="020B0502020202020204" pitchFamily="34" charset="0"/>
            </a:endParaRPr>
          </a:p>
          <a:p>
            <a:pPr marL="285750" indent="-285750">
              <a:spcAft>
                <a:spcPts val="600"/>
              </a:spcAft>
              <a:buClr>
                <a:srgbClr val="AE151D"/>
              </a:buClr>
              <a:buFont typeface="Arial" panose="020B0604020202020204" pitchFamily="34" charset="0"/>
              <a:buChar char="•"/>
              <a:defRPr/>
            </a:pPr>
            <a:r>
              <a:rPr lang="de-DE" altLang="de-DE" sz="2000" dirty="0">
                <a:latin typeface="Century Gothic" panose="020B0502020202020204" pitchFamily="34" charset="0"/>
                <a:hlinkClick r:id="rId4">
                  <a:extLst>
                    <a:ext uri="{A12FA001-AC4F-418D-AE19-62706E023703}">
                      <ahyp:hlinkClr xmlns:ahyp="http://schemas.microsoft.com/office/drawing/2018/hyperlinkcolor" val="tx"/>
                    </a:ext>
                  </a:extLst>
                </a:hlinkClick>
              </a:rPr>
              <a:t>https://www.leitlinien.de/nvl/</a:t>
            </a:r>
            <a:endParaRPr lang="de-DE" altLang="de-DE" sz="2000" dirty="0">
              <a:latin typeface="Century Gothic" panose="020B0502020202020204" pitchFamily="34" charset="0"/>
            </a:endParaRPr>
          </a:p>
          <a:p>
            <a:pPr marL="285750" indent="-285750">
              <a:spcAft>
                <a:spcPts val="600"/>
              </a:spcAft>
              <a:buClr>
                <a:srgbClr val="AE151D"/>
              </a:buClr>
              <a:buFont typeface="Arial" panose="020B0604020202020204" pitchFamily="34" charset="0"/>
              <a:buChar char="•"/>
              <a:defRPr/>
            </a:pPr>
            <a:r>
              <a:rPr lang="de-DE" altLang="de-DE" sz="2000" dirty="0">
                <a:latin typeface="Century Gothic" panose="020B0502020202020204" pitchFamily="34" charset="0"/>
                <a:hlinkClick r:id="rId5">
                  <a:extLst>
                    <a:ext uri="{A12FA001-AC4F-418D-AE19-62706E023703}">
                      <ahyp:hlinkClr xmlns:ahyp="http://schemas.microsoft.com/office/drawing/2018/hyperlinkcolor" val="tx"/>
                    </a:ext>
                  </a:extLst>
                </a:hlinkClick>
              </a:rPr>
              <a:t>http://www.dnqp.de/</a:t>
            </a:r>
            <a:endParaRPr lang="de-DE" altLang="de-DE" sz="2000" dirty="0">
              <a:latin typeface="Century Gothic" panose="020B0502020202020204" pitchFamily="34" charset="0"/>
            </a:endParaRPr>
          </a:p>
          <a:p>
            <a:pPr>
              <a:spcAft>
                <a:spcPts val="600"/>
              </a:spcAft>
              <a:buClr>
                <a:srgbClr val="000000"/>
              </a:buClr>
              <a:defRPr/>
            </a:pPr>
            <a:endParaRPr lang="de-DE" altLang="de-DE" sz="2000" dirty="0">
              <a:latin typeface="Century Gothic" panose="020B0502020202020204" pitchFamily="34" charset="0"/>
            </a:endParaRPr>
          </a:p>
          <a:p>
            <a:pPr>
              <a:spcAft>
                <a:spcPts val="600"/>
              </a:spcAft>
            </a:pPr>
            <a:endParaRPr lang="de-DE" kern="0" dirty="0"/>
          </a:p>
        </p:txBody>
      </p:sp>
    </p:spTree>
    <p:extLst>
      <p:ext uri="{BB962C8B-B14F-4D97-AF65-F5344CB8AC3E}">
        <p14:creationId xmlns:p14="http://schemas.microsoft.com/office/powerpoint/2010/main" val="856624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Literatur, Informationen und Tipps</a:t>
            </a:r>
          </a:p>
        </p:txBody>
      </p:sp>
      <p:sp>
        <p:nvSpPr>
          <p:cNvPr id="4" name="Textplatzhalter 2">
            <a:extLst>
              <a:ext uri="{FF2B5EF4-FFF2-40B4-BE49-F238E27FC236}">
                <a16:creationId xmlns:a16="http://schemas.microsoft.com/office/drawing/2014/main" id="{94F8923D-ADF1-4FA1-9E62-5ED392BF844B}"/>
              </a:ext>
            </a:extLst>
          </p:cNvPr>
          <p:cNvSpPr txBox="1">
            <a:spLocks/>
          </p:cNvSpPr>
          <p:nvPr/>
        </p:nvSpPr>
        <p:spPr>
          <a:xfrm>
            <a:off x="990600" y="1709738"/>
            <a:ext cx="10442376" cy="4499950"/>
          </a:xfrm>
          <a:prstGeom prst="rect">
            <a:avLst/>
          </a:prstGeom>
        </p:spPr>
        <p:txBody>
          <a:bodyPr/>
          <a:lstStyle>
            <a:lvl1pPr marL="0" indent="0" algn="just" rtl="0" eaLnBrk="1" fontAlgn="base" hangingPunct="1">
              <a:spcBef>
                <a:spcPct val="20000"/>
              </a:spcBef>
              <a:spcAft>
                <a:spcPct val="0"/>
              </a:spcAft>
              <a:buClr>
                <a:srgbClr val="F3A519"/>
              </a:buClr>
              <a:tabLst>
                <a:tab pos="1258888" algn="l"/>
              </a:tabLst>
              <a:defRPr sz="2000" b="0">
                <a:solidFill>
                  <a:schemeClr val="tx1"/>
                </a:solidFill>
                <a:latin typeface="Century Gothic" panose="020B0502020202020204" pitchFamily="34" charset="0"/>
                <a:ea typeface="+mn-ea"/>
                <a:cs typeface="+mn-cs"/>
              </a:defRPr>
            </a:lvl1pPr>
            <a:lvl2pPr marL="354013" indent="-174625" algn="l" rtl="0" eaLnBrk="1" fontAlgn="base" hangingPunct="1">
              <a:spcBef>
                <a:spcPct val="20000"/>
              </a:spcBef>
              <a:spcAft>
                <a:spcPct val="0"/>
              </a:spcAft>
              <a:buClr>
                <a:srgbClr val="CC3300"/>
              </a:buClr>
              <a:buSzPct val="120000"/>
              <a:buChar char="•"/>
              <a:tabLst>
                <a:tab pos="1258888" algn="l"/>
              </a:tabLst>
              <a:defRPr sz="2000">
                <a:solidFill>
                  <a:schemeClr val="tx1"/>
                </a:solidFill>
                <a:latin typeface="Century Gothic" panose="020B0502020202020204" pitchFamily="34" charset="0"/>
              </a:defRPr>
            </a:lvl2pPr>
            <a:lvl3pPr marL="714375" indent="-180975" algn="l" rtl="0" eaLnBrk="1" fontAlgn="base" hangingPunct="1">
              <a:spcBef>
                <a:spcPct val="20000"/>
              </a:spcBef>
              <a:spcAft>
                <a:spcPct val="0"/>
              </a:spcAft>
              <a:buClr>
                <a:srgbClr val="FF9900"/>
              </a:buClr>
              <a:buSzPct val="120000"/>
              <a:buChar char="•"/>
              <a:tabLst>
                <a:tab pos="1258888" algn="l"/>
              </a:tabLst>
              <a:defRPr sz="1800">
                <a:solidFill>
                  <a:schemeClr val="tx1"/>
                </a:solidFill>
                <a:latin typeface="Century Gothic" panose="020B0502020202020204" pitchFamily="34" charset="0"/>
              </a:defRPr>
            </a:lvl3pPr>
            <a:lvl4pPr marL="1066800" indent="-173038" algn="l" rtl="0" eaLnBrk="1" fontAlgn="base" hangingPunct="1">
              <a:spcBef>
                <a:spcPct val="20000"/>
              </a:spcBef>
              <a:spcAft>
                <a:spcPct val="0"/>
              </a:spcAft>
              <a:buClr>
                <a:srgbClr val="CC3300"/>
              </a:buClr>
              <a:buFont typeface="Wingdings" pitchFamily="2" charset="2"/>
              <a:buChar char="§"/>
              <a:tabLst>
                <a:tab pos="1258888" algn="l"/>
              </a:tabLst>
              <a:defRPr sz="1600">
                <a:solidFill>
                  <a:schemeClr val="tx1"/>
                </a:solidFill>
                <a:latin typeface="Century Gothic" panose="020B0502020202020204" pitchFamily="34" charset="0"/>
              </a:defRPr>
            </a:lvl4pPr>
            <a:lvl5pPr marL="1422400" indent="-176213" algn="l" rtl="0" eaLnBrk="1" fontAlgn="base" hangingPunct="1">
              <a:spcBef>
                <a:spcPct val="20000"/>
              </a:spcBef>
              <a:spcAft>
                <a:spcPct val="0"/>
              </a:spcAft>
              <a:buClr>
                <a:srgbClr val="CC3300"/>
              </a:buClr>
              <a:buChar char="-"/>
              <a:tabLst>
                <a:tab pos="1258888" algn="l"/>
              </a:tabLst>
              <a:defRPr sz="1600">
                <a:solidFill>
                  <a:schemeClr val="tx1"/>
                </a:solidFill>
                <a:latin typeface="Century Gothic" panose="020B0502020202020204" pitchFamily="34" charset="0"/>
              </a:defRPr>
            </a:lvl5pPr>
            <a:lvl6pPr marL="18796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6pPr>
            <a:lvl7pPr marL="23368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7pPr>
            <a:lvl8pPr marL="27940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8pPr>
            <a:lvl9pPr marL="32512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9pPr>
          </a:lstStyle>
          <a:p>
            <a:pPr algn="l">
              <a:spcAft>
                <a:spcPts val="600"/>
              </a:spcAft>
              <a:buClr>
                <a:srgbClr val="C00000"/>
              </a:buClr>
              <a:defRPr/>
            </a:pPr>
            <a:r>
              <a:rPr lang="de-DE" altLang="de-DE" b="1" dirty="0">
                <a:solidFill>
                  <a:srgbClr val="AE151D"/>
                </a:solidFill>
              </a:rPr>
              <a:t>Unfallversicherung/Berufsgenossenschaft für Gesundheitsdienst und Wohlfahrtspflege:</a:t>
            </a:r>
          </a:p>
          <a:p>
            <a:pPr marL="285750" indent="-285750" algn="l">
              <a:spcAft>
                <a:spcPts val="600"/>
              </a:spcAft>
              <a:buClr>
                <a:srgbClr val="AE151D"/>
              </a:buClr>
              <a:buFont typeface="Arial" panose="020B0604020202020204" pitchFamily="34" charset="0"/>
              <a:buChar char="•"/>
              <a:defRPr/>
            </a:pPr>
            <a:r>
              <a:rPr lang="de-DE" altLang="de-DE" dirty="0">
                <a:hlinkClick r:id="rId3">
                  <a:extLst>
                    <a:ext uri="{A12FA001-AC4F-418D-AE19-62706E023703}">
                      <ahyp:hlinkClr xmlns:ahyp="http://schemas.microsoft.com/office/drawing/2018/hyperlinkcolor" val="tx"/>
                    </a:ext>
                  </a:extLst>
                </a:hlinkClick>
              </a:rPr>
              <a:t>https://www.dguv.de/medien/inhalt/praevention/fachbereiche_dguv/fb-gib/psyche/begriffe.pdf</a:t>
            </a:r>
            <a:endParaRPr lang="de-DE" altLang="de-DE" dirty="0"/>
          </a:p>
          <a:p>
            <a:pPr marL="285750" indent="-285750" algn="l">
              <a:spcAft>
                <a:spcPts val="600"/>
              </a:spcAft>
              <a:buClr>
                <a:srgbClr val="AE151D"/>
              </a:buClr>
              <a:buFont typeface="Arial" panose="020B0604020202020204" pitchFamily="34" charset="0"/>
              <a:buChar char="•"/>
              <a:defRPr/>
            </a:pPr>
            <a:r>
              <a:rPr lang="de-DE" dirty="0"/>
              <a:t>(</a:t>
            </a:r>
            <a:r>
              <a:rPr lang="de-DE" dirty="0">
                <a:hlinkClick r:id="rId4">
                  <a:extLst>
                    <a:ext uri="{A12FA001-AC4F-418D-AE19-62706E023703}">
                      <ahyp:hlinkClr xmlns:ahyp="http://schemas.microsoft.com/office/drawing/2018/hyperlinkcolor" val="tx"/>
                    </a:ext>
                  </a:extLst>
                </a:hlinkClick>
              </a:rPr>
              <a:t>www.bgw-online.de/gewalt</a:t>
            </a:r>
            <a:r>
              <a:rPr lang="de-DE" dirty="0"/>
              <a:t>)</a:t>
            </a:r>
            <a:endParaRPr lang="de-DE" altLang="de-DE" dirty="0"/>
          </a:p>
          <a:p>
            <a:pPr marL="285750" indent="-285750" algn="l">
              <a:spcAft>
                <a:spcPts val="600"/>
              </a:spcAft>
              <a:buClr>
                <a:srgbClr val="AE151D"/>
              </a:buClr>
              <a:buFont typeface="Arial" panose="020B0604020202020204" pitchFamily="34" charset="0"/>
              <a:buChar char="•"/>
              <a:defRPr/>
            </a:pPr>
            <a:r>
              <a:rPr lang="de-DE" dirty="0" err="1">
                <a:hlinkClick r:id="rId5">
                  <a:extLst>
                    <a:ext uri="{A12FA001-AC4F-418D-AE19-62706E023703}">
                      <ahyp:hlinkClr xmlns:ahyp="http://schemas.microsoft.com/office/drawing/2018/hyperlinkcolor" val="tx"/>
                    </a:ext>
                  </a:extLst>
                </a:hlinkClick>
              </a:rPr>
              <a:t>Qualifzierung</a:t>
            </a:r>
            <a:r>
              <a:rPr lang="de-DE" dirty="0">
                <a:hlinkClick r:id="rId5">
                  <a:extLst>
                    <a:ext uri="{A12FA001-AC4F-418D-AE19-62706E023703}">
                      <ahyp:hlinkClr xmlns:ahyp="http://schemas.microsoft.com/office/drawing/2018/hyperlinkcolor" val="tx"/>
                    </a:ext>
                  </a:extLst>
                </a:hlinkClick>
              </a:rPr>
              <a:t> und Beratung - Qualifizierung von innerbetrieblichen Deeskalationstrainerinnen und Deeskalationstrainern - BGW-online (bgw-online.de)</a:t>
            </a:r>
            <a:endParaRPr lang="de-DE" dirty="0"/>
          </a:p>
          <a:p>
            <a:pPr marL="285750" indent="-285750" algn="l">
              <a:spcAft>
                <a:spcPts val="600"/>
              </a:spcAft>
              <a:buClr>
                <a:srgbClr val="AE151D"/>
              </a:buClr>
              <a:buFont typeface="Arial" panose="020B0604020202020204" pitchFamily="34" charset="0"/>
              <a:buChar char="•"/>
              <a:defRPr/>
            </a:pPr>
            <a:r>
              <a:rPr lang="de-DE" dirty="0" err="1">
                <a:hlinkClick r:id="rId6">
                  <a:extLst>
                    <a:ext uri="{A12FA001-AC4F-418D-AE19-62706E023703}">
                      <ahyp:hlinkClr xmlns:ahyp="http://schemas.microsoft.com/office/drawing/2018/hyperlinkcolor" val="tx"/>
                    </a:ext>
                  </a:extLst>
                </a:hlinkClick>
              </a:rPr>
              <a:t>Qualifzierung</a:t>
            </a:r>
            <a:r>
              <a:rPr lang="de-DE" dirty="0">
                <a:hlinkClick r:id="rId6">
                  <a:extLst>
                    <a:ext uri="{A12FA001-AC4F-418D-AE19-62706E023703}">
                      <ahyp:hlinkClr xmlns:ahyp="http://schemas.microsoft.com/office/drawing/2018/hyperlinkcolor" val="tx"/>
                    </a:ext>
                  </a:extLst>
                </a:hlinkClick>
              </a:rPr>
              <a:t> und Beratung - Qualifizierung von kollegialen Erstbetreuerinnen und -betreuern - BGW-online (bgw-online.de)</a:t>
            </a:r>
            <a:endParaRPr lang="de-DE" dirty="0"/>
          </a:p>
          <a:p>
            <a:pPr marL="285750" indent="-285750" algn="l">
              <a:spcAft>
                <a:spcPts val="600"/>
              </a:spcAft>
              <a:buClr>
                <a:srgbClr val="AE151D"/>
              </a:buClr>
              <a:buFont typeface="Arial" panose="020B0604020202020204" pitchFamily="34" charset="0"/>
              <a:buChar char="•"/>
              <a:defRPr/>
            </a:pPr>
            <a:r>
              <a:rPr lang="de-DE" dirty="0">
                <a:hlinkClick r:id="rId7">
                  <a:extLst>
                    <a:ext uri="{A12FA001-AC4F-418D-AE19-62706E023703}">
                      <ahyp:hlinkClr xmlns:ahyp="http://schemas.microsoft.com/office/drawing/2018/hyperlinkcolor" val="tx"/>
                    </a:ext>
                  </a:extLst>
                </a:hlinkClick>
              </a:rPr>
              <a:t>Selbsteinschätzung „Kollegiale Erstbetreuung“, Stand: 04/2020 (bgw-online.de)</a:t>
            </a:r>
            <a:endParaRPr lang="de-DE" dirty="0"/>
          </a:p>
          <a:p>
            <a:pPr marL="285750" indent="-285750" algn="l">
              <a:spcAft>
                <a:spcPts val="600"/>
              </a:spcAft>
              <a:buClr>
                <a:srgbClr val="AE151D"/>
              </a:buClr>
              <a:buFont typeface="Arial" panose="020B0604020202020204" pitchFamily="34" charset="0"/>
              <a:buChar char="•"/>
              <a:defRPr/>
            </a:pPr>
            <a:endParaRPr lang="de-DE" altLang="de-DE" dirty="0"/>
          </a:p>
          <a:p>
            <a:pPr>
              <a:spcAft>
                <a:spcPts val="600"/>
              </a:spcAft>
              <a:buClr>
                <a:srgbClr val="000000"/>
              </a:buClr>
              <a:defRPr/>
            </a:pPr>
            <a:endParaRPr lang="de-DE" altLang="de-DE" sz="2000" dirty="0">
              <a:latin typeface="Century Gothic" panose="020B0502020202020204" pitchFamily="34" charset="0"/>
            </a:endParaRPr>
          </a:p>
          <a:p>
            <a:pPr>
              <a:spcAft>
                <a:spcPts val="600"/>
              </a:spcAft>
            </a:pPr>
            <a:endParaRPr lang="de-DE" kern="0" dirty="0"/>
          </a:p>
        </p:txBody>
      </p:sp>
    </p:spTree>
    <p:extLst>
      <p:ext uri="{BB962C8B-B14F-4D97-AF65-F5344CB8AC3E}">
        <p14:creationId xmlns:p14="http://schemas.microsoft.com/office/powerpoint/2010/main" val="147158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Literatur, Informationen und Tipps</a:t>
            </a:r>
          </a:p>
        </p:txBody>
      </p:sp>
      <p:sp>
        <p:nvSpPr>
          <p:cNvPr id="4" name="Textplatzhalter 2">
            <a:extLst>
              <a:ext uri="{FF2B5EF4-FFF2-40B4-BE49-F238E27FC236}">
                <a16:creationId xmlns:a16="http://schemas.microsoft.com/office/drawing/2014/main" id="{94F8923D-ADF1-4FA1-9E62-5ED392BF844B}"/>
              </a:ext>
            </a:extLst>
          </p:cNvPr>
          <p:cNvSpPr txBox="1">
            <a:spLocks/>
          </p:cNvSpPr>
          <p:nvPr/>
        </p:nvSpPr>
        <p:spPr>
          <a:xfrm>
            <a:off x="990600" y="1709738"/>
            <a:ext cx="10442376" cy="4499950"/>
          </a:xfrm>
          <a:prstGeom prst="rect">
            <a:avLst/>
          </a:prstGeom>
        </p:spPr>
        <p:txBody>
          <a:bodyPr/>
          <a:lstStyle>
            <a:lvl1pPr marL="0" indent="0" algn="just" rtl="0" eaLnBrk="1" fontAlgn="base" hangingPunct="1">
              <a:spcBef>
                <a:spcPct val="20000"/>
              </a:spcBef>
              <a:spcAft>
                <a:spcPct val="0"/>
              </a:spcAft>
              <a:buClr>
                <a:srgbClr val="F3A519"/>
              </a:buClr>
              <a:tabLst>
                <a:tab pos="1258888" algn="l"/>
              </a:tabLst>
              <a:defRPr sz="2000" b="0">
                <a:solidFill>
                  <a:schemeClr val="tx1"/>
                </a:solidFill>
                <a:latin typeface="Century Gothic" panose="020B0502020202020204" pitchFamily="34" charset="0"/>
                <a:ea typeface="+mn-ea"/>
                <a:cs typeface="+mn-cs"/>
              </a:defRPr>
            </a:lvl1pPr>
            <a:lvl2pPr marL="354013" indent="-174625" algn="l" rtl="0" eaLnBrk="1" fontAlgn="base" hangingPunct="1">
              <a:spcBef>
                <a:spcPct val="20000"/>
              </a:spcBef>
              <a:spcAft>
                <a:spcPct val="0"/>
              </a:spcAft>
              <a:buClr>
                <a:srgbClr val="CC3300"/>
              </a:buClr>
              <a:buSzPct val="120000"/>
              <a:buChar char="•"/>
              <a:tabLst>
                <a:tab pos="1258888" algn="l"/>
              </a:tabLst>
              <a:defRPr sz="2000">
                <a:solidFill>
                  <a:schemeClr val="tx1"/>
                </a:solidFill>
                <a:latin typeface="Century Gothic" panose="020B0502020202020204" pitchFamily="34" charset="0"/>
              </a:defRPr>
            </a:lvl2pPr>
            <a:lvl3pPr marL="714375" indent="-180975" algn="l" rtl="0" eaLnBrk="1" fontAlgn="base" hangingPunct="1">
              <a:spcBef>
                <a:spcPct val="20000"/>
              </a:spcBef>
              <a:spcAft>
                <a:spcPct val="0"/>
              </a:spcAft>
              <a:buClr>
                <a:srgbClr val="FF9900"/>
              </a:buClr>
              <a:buSzPct val="120000"/>
              <a:buChar char="•"/>
              <a:tabLst>
                <a:tab pos="1258888" algn="l"/>
              </a:tabLst>
              <a:defRPr sz="1800">
                <a:solidFill>
                  <a:schemeClr val="tx1"/>
                </a:solidFill>
                <a:latin typeface="Century Gothic" panose="020B0502020202020204" pitchFamily="34" charset="0"/>
              </a:defRPr>
            </a:lvl3pPr>
            <a:lvl4pPr marL="1066800" indent="-173038" algn="l" rtl="0" eaLnBrk="1" fontAlgn="base" hangingPunct="1">
              <a:spcBef>
                <a:spcPct val="20000"/>
              </a:spcBef>
              <a:spcAft>
                <a:spcPct val="0"/>
              </a:spcAft>
              <a:buClr>
                <a:srgbClr val="CC3300"/>
              </a:buClr>
              <a:buFont typeface="Wingdings" pitchFamily="2" charset="2"/>
              <a:buChar char="§"/>
              <a:tabLst>
                <a:tab pos="1258888" algn="l"/>
              </a:tabLst>
              <a:defRPr sz="1600">
                <a:solidFill>
                  <a:schemeClr val="tx1"/>
                </a:solidFill>
                <a:latin typeface="Century Gothic" panose="020B0502020202020204" pitchFamily="34" charset="0"/>
              </a:defRPr>
            </a:lvl4pPr>
            <a:lvl5pPr marL="1422400" indent="-176213" algn="l" rtl="0" eaLnBrk="1" fontAlgn="base" hangingPunct="1">
              <a:spcBef>
                <a:spcPct val="20000"/>
              </a:spcBef>
              <a:spcAft>
                <a:spcPct val="0"/>
              </a:spcAft>
              <a:buClr>
                <a:srgbClr val="CC3300"/>
              </a:buClr>
              <a:buChar char="-"/>
              <a:tabLst>
                <a:tab pos="1258888" algn="l"/>
              </a:tabLst>
              <a:defRPr sz="1600">
                <a:solidFill>
                  <a:schemeClr val="tx1"/>
                </a:solidFill>
                <a:latin typeface="Century Gothic" panose="020B0502020202020204" pitchFamily="34" charset="0"/>
              </a:defRPr>
            </a:lvl5pPr>
            <a:lvl6pPr marL="18796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6pPr>
            <a:lvl7pPr marL="23368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7pPr>
            <a:lvl8pPr marL="27940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8pPr>
            <a:lvl9pPr marL="32512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9pPr>
          </a:lstStyle>
          <a:p>
            <a:pPr>
              <a:spcAft>
                <a:spcPts val="600"/>
              </a:spcAft>
              <a:buClr>
                <a:srgbClr val="C00000"/>
              </a:buClr>
              <a:defRPr/>
            </a:pPr>
            <a:r>
              <a:rPr lang="de-DE" altLang="de-DE" b="1" dirty="0">
                <a:solidFill>
                  <a:srgbClr val="AE151D"/>
                </a:solidFill>
              </a:rPr>
              <a:t>Weitere interessante Quellen:</a:t>
            </a:r>
          </a:p>
          <a:p>
            <a:pPr marL="285750" indent="-285750" algn="l">
              <a:lnSpc>
                <a:spcPct val="150000"/>
              </a:lnSpc>
              <a:spcAft>
                <a:spcPts val="600"/>
              </a:spcAft>
              <a:buClr>
                <a:srgbClr val="AE151D"/>
              </a:buClr>
              <a:buFont typeface="Arial" panose="020B0604020202020204" pitchFamily="34" charset="0"/>
              <a:buChar char="•"/>
              <a:defRPr/>
            </a:pPr>
            <a:r>
              <a:rPr lang="de-DE" altLang="de-DE" dirty="0">
                <a:hlinkClick r:id="rId3">
                  <a:extLst>
                    <a:ext uri="{A12FA001-AC4F-418D-AE19-62706E023703}">
                      <ahyp:hlinkClr xmlns:ahyp="http://schemas.microsoft.com/office/drawing/2018/hyperlinkcolor" val="tx"/>
                    </a:ext>
                  </a:extLst>
                </a:hlinkClick>
              </a:rPr>
              <a:t>http://zqp.de/</a:t>
            </a:r>
            <a:r>
              <a:rPr lang="de-DE" altLang="de-DE" dirty="0"/>
              <a:t>     </a:t>
            </a:r>
            <a:r>
              <a:rPr lang="de-DE" altLang="de-DE" dirty="0">
                <a:sym typeface="Wingdings" panose="05000000000000000000" pitchFamily="2" charset="2"/>
              </a:rPr>
              <a:t> ZQP-Broschüre mit Praxistipps zum Umgang mit Konflikten und Gewalt zwischen Bewohner*innen und Bewohner*innen von Pflegeeinrichtungen; ZQP-Onlineportal mit Informationen und Tipps zur Gewaltprävention in der Pflege sowie Kontaktdaten von Krisentelefonen und Beschwerdestellen in der Pflege: </a:t>
            </a:r>
            <a:r>
              <a:rPr lang="de-DE" altLang="de-DE" dirty="0">
                <a:sym typeface="Wingdings" panose="05000000000000000000" pitchFamily="2" charset="2"/>
                <a:hlinkClick r:id="rId4">
                  <a:extLst>
                    <a:ext uri="{A12FA001-AC4F-418D-AE19-62706E023703}">
                      <ahyp:hlinkClr xmlns:ahyp="http://schemas.microsoft.com/office/drawing/2018/hyperlinkcolor" val="tx"/>
                    </a:ext>
                  </a:extLst>
                </a:hlinkClick>
              </a:rPr>
              <a:t>www.pflege-gewalt.de</a:t>
            </a:r>
            <a:endParaRPr lang="de-DE" altLang="de-DE" dirty="0">
              <a:sym typeface="Wingdings" panose="05000000000000000000" pitchFamily="2" charset="2"/>
            </a:endParaRPr>
          </a:p>
          <a:p>
            <a:pPr marL="285750" indent="-285750" algn="l">
              <a:lnSpc>
                <a:spcPct val="150000"/>
              </a:lnSpc>
              <a:spcAft>
                <a:spcPts val="600"/>
              </a:spcAft>
              <a:buClr>
                <a:srgbClr val="AE151D"/>
              </a:buClr>
              <a:buFont typeface="Arial" panose="020B0604020202020204" pitchFamily="34" charset="0"/>
              <a:buChar char="•"/>
              <a:defRPr/>
            </a:pPr>
            <a:r>
              <a:rPr lang="de-DE" dirty="0"/>
              <a:t>Aggression, Gewalt und Aggressionsmanagement: Lehr- und Praxishandbuch zur Gewaltprävention für Pflege-, Gesundheits- und Sozialberufe, 2. vollständig überarbeitete und erweiterte Auflage, Hogrefe, 2019</a:t>
            </a:r>
            <a:endParaRPr lang="de-DE" altLang="de-DE" dirty="0"/>
          </a:p>
          <a:p>
            <a:pPr>
              <a:spcAft>
                <a:spcPts val="600"/>
              </a:spcAft>
              <a:buClr>
                <a:srgbClr val="000000"/>
              </a:buClr>
              <a:defRPr/>
            </a:pPr>
            <a:endParaRPr lang="de-DE" altLang="de-DE" sz="2000" dirty="0">
              <a:latin typeface="Century Gothic" panose="020B0502020202020204" pitchFamily="34" charset="0"/>
            </a:endParaRPr>
          </a:p>
          <a:p>
            <a:pPr>
              <a:spcAft>
                <a:spcPts val="600"/>
              </a:spcAft>
            </a:pPr>
            <a:endParaRPr lang="de-DE" kern="0" dirty="0"/>
          </a:p>
        </p:txBody>
      </p:sp>
    </p:spTree>
    <p:extLst>
      <p:ext uri="{BB962C8B-B14F-4D97-AF65-F5344CB8AC3E}">
        <p14:creationId xmlns:p14="http://schemas.microsoft.com/office/powerpoint/2010/main" val="1654950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23B465BB-64FF-4D2B-AEC1-8761BDC6C68E}"/>
              </a:ext>
            </a:extLst>
          </p:cNvPr>
          <p:cNvSpPr>
            <a:spLocks noGrp="1"/>
          </p:cNvSpPr>
          <p:nvPr>
            <p:ph sz="quarter" idx="10"/>
          </p:nvPr>
        </p:nvSpPr>
        <p:spPr/>
        <p:txBody>
          <a:bodyPr/>
          <a:lstStyle/>
          <a:p>
            <a:r>
              <a:rPr lang="de-DE" dirty="0"/>
              <a:t>Vielen Dank für Ihre Aufmerksamkeit!</a:t>
            </a:r>
          </a:p>
          <a:p>
            <a:endParaRPr lang="de-DE" dirty="0"/>
          </a:p>
        </p:txBody>
      </p:sp>
    </p:spTree>
    <p:extLst>
      <p:ext uri="{BB962C8B-B14F-4D97-AF65-F5344CB8AC3E}">
        <p14:creationId xmlns:p14="http://schemas.microsoft.com/office/powerpoint/2010/main" val="3323490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p:txBody>
          <a:bodyPr/>
          <a:lstStyle/>
          <a:p>
            <a:r>
              <a:rPr lang="de-DE" dirty="0"/>
              <a:t>Vorfälle melden</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p:txBody>
          <a:bodyPr/>
          <a:lstStyle/>
          <a:p>
            <a:pPr marL="342900" indent="-342900">
              <a:spcAft>
                <a:spcPts val="600"/>
              </a:spcAft>
              <a:buClr>
                <a:srgbClr val="C00000"/>
              </a:buClr>
              <a:buFont typeface="Arial" panose="020B0604020202020204" pitchFamily="34" charset="0"/>
              <a:buChar char="•"/>
              <a:defRPr/>
            </a:pPr>
            <a:r>
              <a:rPr lang="de-DE" dirty="0">
                <a:solidFill>
                  <a:srgbClr val="000000"/>
                </a:solidFill>
              </a:rPr>
              <a:t>Lassen Sie sich ärztlich untersuchen, wenn Sie verletzt wurden. </a:t>
            </a:r>
          </a:p>
          <a:p>
            <a:pPr marL="342900" indent="-342900">
              <a:spcAft>
                <a:spcPts val="600"/>
              </a:spcAft>
              <a:buClr>
                <a:srgbClr val="C00000"/>
              </a:buClr>
              <a:buFont typeface="Arial" panose="020B0604020202020204" pitchFamily="34" charset="0"/>
              <a:buChar char="•"/>
              <a:defRPr/>
            </a:pPr>
            <a:r>
              <a:rPr lang="de-DE" dirty="0">
                <a:solidFill>
                  <a:srgbClr val="000000"/>
                </a:solidFill>
              </a:rPr>
              <a:t>Als professionell Pflegende melden Sie jeden gewalttätigen Vorfall Ihren Vorgesetzten.</a:t>
            </a:r>
          </a:p>
          <a:p>
            <a:pPr marL="342900" indent="-342900">
              <a:spcAft>
                <a:spcPts val="600"/>
              </a:spcAft>
              <a:buClr>
                <a:srgbClr val="C00000"/>
              </a:buClr>
              <a:buFont typeface="Arial" panose="020B0604020202020204" pitchFamily="34" charset="0"/>
              <a:buChar char="•"/>
              <a:defRPr/>
            </a:pPr>
            <a:r>
              <a:rPr lang="de-DE" dirty="0">
                <a:solidFill>
                  <a:srgbClr val="000000"/>
                </a:solidFill>
              </a:rPr>
              <a:t>Dokumentieren Sie aggressive oder gewalttätige Situationen sachlich und für Außenstehende klar nachvollziehbar.</a:t>
            </a:r>
          </a:p>
          <a:p>
            <a:pPr marL="342900" indent="-342900">
              <a:spcAft>
                <a:spcPts val="600"/>
              </a:spcAft>
              <a:buClr>
                <a:srgbClr val="C00000"/>
              </a:buClr>
              <a:buFont typeface="Arial" panose="020B0604020202020204" pitchFamily="34" charset="0"/>
              <a:buChar char="•"/>
              <a:defRPr/>
            </a:pPr>
            <a:endParaRPr lang="de-DE" dirty="0">
              <a:solidFill>
                <a:srgbClr val="000000"/>
              </a:solidFill>
            </a:endParaRPr>
          </a:p>
          <a:p>
            <a:pPr marL="342900" indent="-342900">
              <a:spcAft>
                <a:spcPts val="600"/>
              </a:spcAft>
              <a:buClr>
                <a:srgbClr val="C00000"/>
              </a:buClr>
              <a:buFont typeface="Arial" panose="020B0604020202020204" pitchFamily="34" charset="0"/>
              <a:buChar char="•"/>
              <a:defRPr/>
            </a:pPr>
            <a:r>
              <a:rPr lang="de-DE" dirty="0">
                <a:solidFill>
                  <a:srgbClr val="000000"/>
                </a:solidFill>
              </a:rPr>
              <a:t>Hilfe für Betroffene - BGW-online (</a:t>
            </a:r>
            <a:r>
              <a:rPr lang="de-DE" dirty="0">
                <a:solidFill>
                  <a:srgbClr val="000000"/>
                </a:solidFill>
                <a:hlinkClick r:id="rId3"/>
              </a:rPr>
              <a:t>bgw-online.de</a:t>
            </a:r>
            <a:r>
              <a:rPr lang="de-DE" dirty="0">
                <a:solidFill>
                  <a:srgbClr val="000000"/>
                </a:solidFill>
              </a:rPr>
              <a:t>) nach Gewaltvorfällen.</a:t>
            </a:r>
          </a:p>
          <a:p>
            <a:pPr>
              <a:spcAft>
                <a:spcPts val="600"/>
              </a:spcAft>
            </a:pPr>
            <a:endParaRPr lang="de-DE" dirty="0"/>
          </a:p>
        </p:txBody>
      </p:sp>
    </p:spTree>
    <p:extLst>
      <p:ext uri="{BB962C8B-B14F-4D97-AF65-F5344CB8AC3E}">
        <p14:creationId xmlns:p14="http://schemas.microsoft.com/office/powerpoint/2010/main" val="145170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p:txBody>
          <a:bodyPr/>
          <a:lstStyle/>
          <a:p>
            <a:r>
              <a:rPr lang="de-DE" dirty="0"/>
              <a:t>Ist die Nachsorge ein Trend?</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p:txBody>
          <a:bodyPr/>
          <a:lstStyle/>
          <a:p>
            <a:pPr marL="342900" indent="-342900">
              <a:spcAft>
                <a:spcPts val="600"/>
              </a:spcAft>
              <a:buClr>
                <a:srgbClr val="C00000"/>
              </a:buClr>
              <a:buFont typeface="Arial" panose="020B0604020202020204" pitchFamily="34" charset="0"/>
              <a:buChar char="•"/>
              <a:defRPr/>
            </a:pPr>
            <a:r>
              <a:rPr lang="de-DE" dirty="0">
                <a:solidFill>
                  <a:srgbClr val="000000"/>
                </a:solidFill>
              </a:rPr>
              <a:t>Tatsächlich hat Nachsorge etwas von Prävention bei posttraumatischen Belastungsstörungen (PTBS)</a:t>
            </a:r>
          </a:p>
          <a:p>
            <a:pPr marL="342900" indent="-342900">
              <a:spcAft>
                <a:spcPts val="600"/>
              </a:spcAft>
              <a:buClr>
                <a:srgbClr val="C00000"/>
              </a:buClr>
              <a:buFont typeface="Arial" panose="020B0604020202020204" pitchFamily="34" charset="0"/>
              <a:buChar char="•"/>
              <a:defRPr/>
            </a:pPr>
            <a:r>
              <a:rPr lang="de-DE" dirty="0">
                <a:solidFill>
                  <a:srgbClr val="000000"/>
                </a:solidFill>
              </a:rPr>
              <a:t>Hintergrund sind dabei z.B. terroristische Ereignisse, Naturkatstrophen wie der Tsunami in Südasien oder der Hurrikan „Katrina“</a:t>
            </a:r>
          </a:p>
          <a:p>
            <a:pPr marL="342900" indent="-342900">
              <a:spcAft>
                <a:spcPts val="600"/>
              </a:spcAft>
              <a:buClr>
                <a:srgbClr val="C00000"/>
              </a:buClr>
              <a:buFont typeface="Arial" panose="020B0604020202020204" pitchFamily="34" charset="0"/>
              <a:buChar char="•"/>
              <a:defRPr/>
            </a:pPr>
            <a:r>
              <a:rPr lang="de-DE" dirty="0">
                <a:solidFill>
                  <a:srgbClr val="000000"/>
                </a:solidFill>
              </a:rPr>
              <a:t>Die daraus resultierenden Studien lassen sich grundsätzlich von der Bevölkerungsebene auf die Individualebene übertragen</a:t>
            </a:r>
          </a:p>
          <a:p>
            <a:pPr>
              <a:spcAft>
                <a:spcPts val="600"/>
              </a:spcAft>
            </a:pPr>
            <a:endParaRPr lang="de-DE" dirty="0"/>
          </a:p>
        </p:txBody>
      </p:sp>
    </p:spTree>
    <p:extLst>
      <p:ext uri="{BB962C8B-B14F-4D97-AF65-F5344CB8AC3E}">
        <p14:creationId xmlns:p14="http://schemas.microsoft.com/office/powerpoint/2010/main" val="1724662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Was ist eine Posttraumatische Belastungsstörung (PTBS)</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p:txBody>
          <a:bodyPr/>
          <a:lstStyle/>
          <a:p>
            <a:pPr marL="342900" indent="-342900">
              <a:spcAft>
                <a:spcPts val="600"/>
              </a:spcAft>
              <a:buClr>
                <a:srgbClr val="C00000"/>
              </a:buClr>
              <a:buFont typeface="Arial" panose="020B0604020202020204" pitchFamily="34" charset="0"/>
              <a:buChar char="•"/>
              <a:defRPr/>
            </a:pPr>
            <a:r>
              <a:rPr lang="de-DE" dirty="0">
                <a:solidFill>
                  <a:srgbClr val="000000"/>
                </a:solidFill>
              </a:rPr>
              <a:t>Verzögerte psychische Reaktion auf extrem belastende Ereignisse, Bedrohungen oder Katastrophen</a:t>
            </a:r>
          </a:p>
          <a:p>
            <a:pPr marL="342900" indent="-342900">
              <a:spcAft>
                <a:spcPts val="600"/>
              </a:spcAft>
              <a:buClr>
                <a:srgbClr val="C00000"/>
              </a:buClr>
              <a:buFont typeface="Arial" panose="020B0604020202020204" pitchFamily="34" charset="0"/>
              <a:buChar char="•"/>
              <a:defRPr/>
            </a:pPr>
            <a:r>
              <a:rPr lang="de-DE" dirty="0">
                <a:solidFill>
                  <a:srgbClr val="000000"/>
                </a:solidFill>
              </a:rPr>
              <a:t>Traumata unterschiedlicher Dauer mit dem Erleben (auch sekundärem Erleben) von Angst, Schutzlosigkeit und Kontrollverlust</a:t>
            </a:r>
          </a:p>
          <a:p>
            <a:pPr marL="342900" indent="-342900">
              <a:spcAft>
                <a:spcPts val="600"/>
              </a:spcAft>
              <a:buClr>
                <a:srgbClr val="C00000"/>
              </a:buClr>
              <a:buFont typeface="Arial" panose="020B0604020202020204" pitchFamily="34" charset="0"/>
              <a:buChar char="•"/>
              <a:defRPr/>
            </a:pPr>
            <a:r>
              <a:rPr lang="de-DE" dirty="0">
                <a:solidFill>
                  <a:srgbClr val="000000"/>
                </a:solidFill>
              </a:rPr>
              <a:t>Die Symptome können verzögert, bis zu einem halben Jahr nach erlebtem Trauma-Ereignis auftreten</a:t>
            </a:r>
          </a:p>
          <a:p>
            <a:pPr marL="342900" indent="-342900">
              <a:spcAft>
                <a:spcPts val="600"/>
              </a:spcAft>
              <a:buClr>
                <a:srgbClr val="C00000"/>
              </a:buClr>
              <a:buFont typeface="Arial" panose="020B0604020202020204" pitchFamily="34" charset="0"/>
              <a:buChar char="•"/>
              <a:defRPr/>
            </a:pPr>
            <a:r>
              <a:rPr lang="de-DE" dirty="0">
                <a:solidFill>
                  <a:srgbClr val="000000"/>
                </a:solidFill>
              </a:rPr>
              <a:t>Symptome des Wiedererlebens in Flashbacks, Tagträumen und nächtlichen Angstträumen mit</a:t>
            </a:r>
          </a:p>
          <a:p>
            <a:pPr>
              <a:spcAft>
                <a:spcPts val="600"/>
              </a:spcAft>
            </a:pPr>
            <a:endParaRPr lang="de-DE" dirty="0"/>
          </a:p>
        </p:txBody>
      </p:sp>
    </p:spTree>
    <p:extLst>
      <p:ext uri="{BB962C8B-B14F-4D97-AF65-F5344CB8AC3E}">
        <p14:creationId xmlns:p14="http://schemas.microsoft.com/office/powerpoint/2010/main" val="39066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Was ist eine Posttraumatische Belastungsstörung (PTBS)</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p:txBody>
          <a:bodyPr/>
          <a:lstStyle/>
          <a:p>
            <a:pPr marL="342900" indent="-342900">
              <a:spcAft>
                <a:spcPts val="600"/>
              </a:spcAft>
              <a:buClr>
                <a:srgbClr val="C00000"/>
              </a:buClr>
              <a:buFont typeface="Arial" panose="020B0604020202020204" pitchFamily="34" charset="0"/>
              <a:buChar char="•"/>
              <a:defRPr/>
            </a:pPr>
            <a:r>
              <a:rPr lang="de-DE" dirty="0">
                <a:solidFill>
                  <a:srgbClr val="000000"/>
                </a:solidFill>
              </a:rPr>
              <a:t>Symptomen des Vermeidens wie emotionale Stumpfheit, Gleichgültigkeit, Teilnahmslosigkeit sowie Vermeidung von Aktivitäten, die Erinnerungen hervorrufen</a:t>
            </a:r>
          </a:p>
          <a:p>
            <a:pPr marL="342900" indent="-342900">
              <a:spcAft>
                <a:spcPts val="600"/>
              </a:spcAft>
              <a:buClr>
                <a:srgbClr val="C00000"/>
              </a:buClr>
              <a:buFont typeface="Arial" panose="020B0604020202020204" pitchFamily="34" charset="0"/>
              <a:buChar char="•"/>
              <a:defRPr/>
            </a:pPr>
            <a:r>
              <a:rPr lang="de-DE" dirty="0">
                <a:solidFill>
                  <a:srgbClr val="000000"/>
                </a:solidFill>
              </a:rPr>
              <a:t>Häufig mit vegetativer Übererregbarkeit wie Schlafstörungen, Konzentrations-störungen, Reizbarkeit und Schreckhaftigkeit</a:t>
            </a:r>
          </a:p>
          <a:p>
            <a:pPr marL="342900" indent="-342900">
              <a:spcAft>
                <a:spcPts val="600"/>
              </a:spcAft>
              <a:buClr>
                <a:srgbClr val="C00000"/>
              </a:buClr>
              <a:buFont typeface="Arial" panose="020B0604020202020204" pitchFamily="34" charset="0"/>
              <a:buChar char="•"/>
              <a:defRPr/>
            </a:pPr>
            <a:r>
              <a:rPr lang="de-DE" dirty="0">
                <a:solidFill>
                  <a:srgbClr val="000000"/>
                </a:solidFill>
              </a:rPr>
              <a:t>Ca. 10% von Trauma-Betroffenen erkranken an einer PTBS</a:t>
            </a:r>
          </a:p>
          <a:p>
            <a:pPr marL="342900" indent="-342900">
              <a:spcAft>
                <a:spcPts val="600"/>
              </a:spcAft>
              <a:buClr>
                <a:srgbClr val="C00000"/>
              </a:buClr>
              <a:buFont typeface="Arial" panose="020B0604020202020204" pitchFamily="34" charset="0"/>
              <a:buChar char="•"/>
              <a:defRPr/>
            </a:pPr>
            <a:r>
              <a:rPr lang="de-DE" dirty="0">
                <a:solidFill>
                  <a:srgbClr val="000000"/>
                </a:solidFill>
              </a:rPr>
              <a:t>Hilfen: Krisendienst, Psychotherapeuteninformationsdienst</a:t>
            </a:r>
          </a:p>
          <a:p>
            <a:pPr>
              <a:spcAft>
                <a:spcPts val="600"/>
              </a:spcAft>
            </a:pPr>
            <a:endParaRPr lang="de-DE" dirty="0"/>
          </a:p>
        </p:txBody>
      </p:sp>
    </p:spTree>
    <p:extLst>
      <p:ext uri="{BB962C8B-B14F-4D97-AF65-F5344CB8AC3E}">
        <p14:creationId xmlns:p14="http://schemas.microsoft.com/office/powerpoint/2010/main" val="178220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Umgang im Team bei Gefahr einer PTBS</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p:txBody>
          <a:bodyPr/>
          <a:lstStyle/>
          <a:p>
            <a:pPr marL="342900" indent="-342900">
              <a:spcAft>
                <a:spcPts val="600"/>
              </a:spcAft>
              <a:buClr>
                <a:srgbClr val="C00000"/>
              </a:buClr>
              <a:buFont typeface="Arial" panose="020B0604020202020204" pitchFamily="34" charset="0"/>
              <a:buChar char="•"/>
              <a:defRPr/>
            </a:pPr>
            <a:r>
              <a:rPr lang="de-DE" dirty="0">
                <a:solidFill>
                  <a:srgbClr val="000000"/>
                </a:solidFill>
              </a:rPr>
              <a:t>Bereuungs- und Pflegekräfte in Altenheimen und Psychiatrie gehören zur Hochrisikogruppe ebenso wie beispielsweise Polizisten, Feuerwehrpersonal, Rettungssanitäter oder Lokomotivführer</a:t>
            </a:r>
          </a:p>
          <a:p>
            <a:pPr marL="342900" indent="-342900">
              <a:spcAft>
                <a:spcPts val="600"/>
              </a:spcAft>
              <a:buClr>
                <a:srgbClr val="C00000"/>
              </a:buClr>
              <a:buFont typeface="Arial" panose="020B0604020202020204" pitchFamily="34" charset="0"/>
              <a:buChar char="•"/>
              <a:defRPr/>
            </a:pPr>
            <a:r>
              <a:rPr lang="de-DE" dirty="0">
                <a:solidFill>
                  <a:srgbClr val="000000"/>
                </a:solidFill>
              </a:rPr>
              <a:t>Eine kollegiale Unterstützung/Begleitung ist vor allem in der ersten 4 Wochen nach einem Ereignis angezeigt</a:t>
            </a:r>
          </a:p>
          <a:p>
            <a:pPr marL="342900" indent="-342900" algn="l">
              <a:spcAft>
                <a:spcPts val="600"/>
              </a:spcAft>
              <a:buClr>
                <a:srgbClr val="C00000"/>
              </a:buClr>
              <a:buFont typeface="Arial" panose="020B0604020202020204" pitchFamily="34" charset="0"/>
              <a:buChar char="•"/>
              <a:defRPr/>
            </a:pPr>
            <a:r>
              <a:rPr lang="de-DE" dirty="0">
                <a:solidFill>
                  <a:srgbClr val="000000"/>
                </a:solidFill>
              </a:rPr>
              <a:t>Schockphase (1-2 Tage danach):</a:t>
            </a:r>
            <a:br>
              <a:rPr lang="de-DE" dirty="0">
                <a:solidFill>
                  <a:srgbClr val="000000"/>
                </a:solidFill>
              </a:rPr>
            </a:br>
            <a:r>
              <a:rPr lang="de-DE" dirty="0">
                <a:solidFill>
                  <a:srgbClr val="000000"/>
                </a:solidFill>
              </a:rPr>
              <a:t>Hat ein Kollege frei, nach vorheriger Absprache mal anrufen (was macht er grade, hat er sozialen Kontakt, was ist geplant...)</a:t>
            </a:r>
            <a:br>
              <a:rPr lang="de-DE" dirty="0">
                <a:solidFill>
                  <a:srgbClr val="000000"/>
                </a:solidFill>
              </a:rPr>
            </a:br>
            <a:r>
              <a:rPr lang="de-DE" dirty="0">
                <a:solidFill>
                  <a:srgbClr val="000000"/>
                </a:solidFill>
              </a:rPr>
              <a:t>Kommt er aus dem Frei, Interesse an den vergangenen Tagen zeigen, wie hat er geschlafen...</a:t>
            </a:r>
          </a:p>
          <a:p>
            <a:pPr>
              <a:spcAft>
                <a:spcPts val="600"/>
              </a:spcAft>
            </a:pPr>
            <a:endParaRPr lang="de-DE" dirty="0"/>
          </a:p>
        </p:txBody>
      </p:sp>
    </p:spTree>
    <p:extLst>
      <p:ext uri="{BB962C8B-B14F-4D97-AF65-F5344CB8AC3E}">
        <p14:creationId xmlns:p14="http://schemas.microsoft.com/office/powerpoint/2010/main" val="405816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DC22-A051-4EAF-AFE7-09EACC9CD671}"/>
              </a:ext>
            </a:extLst>
          </p:cNvPr>
          <p:cNvSpPr>
            <a:spLocks noGrp="1"/>
          </p:cNvSpPr>
          <p:nvPr>
            <p:ph type="title"/>
          </p:nvPr>
        </p:nvSpPr>
        <p:spPr>
          <a:xfrm>
            <a:off x="838200" y="365128"/>
            <a:ext cx="8282136" cy="471587"/>
          </a:xfrm>
        </p:spPr>
        <p:txBody>
          <a:bodyPr/>
          <a:lstStyle/>
          <a:p>
            <a:r>
              <a:rPr lang="de-DE" dirty="0"/>
              <a:t>Umgang im Team bei Gefahr einer PTBS</a:t>
            </a:r>
          </a:p>
        </p:txBody>
      </p:sp>
      <p:sp>
        <p:nvSpPr>
          <p:cNvPr id="3" name="Textplatzhalter 2">
            <a:extLst>
              <a:ext uri="{FF2B5EF4-FFF2-40B4-BE49-F238E27FC236}">
                <a16:creationId xmlns:a16="http://schemas.microsoft.com/office/drawing/2014/main" id="{815360F1-57F9-4E61-B1C3-19E6C0F0E056}"/>
              </a:ext>
            </a:extLst>
          </p:cNvPr>
          <p:cNvSpPr>
            <a:spLocks noGrp="1"/>
          </p:cNvSpPr>
          <p:nvPr>
            <p:ph type="body" sz="quarter" idx="10"/>
          </p:nvPr>
        </p:nvSpPr>
        <p:spPr/>
        <p:txBody>
          <a:bodyPr/>
          <a:lstStyle/>
          <a:p>
            <a:pPr marL="342900" indent="-342900" algn="l">
              <a:spcAft>
                <a:spcPts val="600"/>
              </a:spcAft>
              <a:buClr>
                <a:srgbClr val="C00000"/>
              </a:buClr>
              <a:buFont typeface="Arial" panose="020B0604020202020204" pitchFamily="34" charset="0"/>
              <a:buChar char="•"/>
              <a:defRPr/>
            </a:pPr>
            <a:r>
              <a:rPr lang="de-DE" dirty="0">
                <a:solidFill>
                  <a:srgbClr val="000000"/>
                </a:solidFill>
              </a:rPr>
              <a:t>Akutphase (bis ca. 4 Wochen danach):</a:t>
            </a:r>
            <a:br>
              <a:rPr lang="de-DE" dirty="0">
                <a:solidFill>
                  <a:srgbClr val="000000"/>
                </a:solidFill>
              </a:rPr>
            </a:br>
            <a:r>
              <a:rPr lang="de-DE" dirty="0">
                <a:solidFill>
                  <a:srgbClr val="000000"/>
                </a:solidFill>
              </a:rPr>
              <a:t>Werden Symptome oder Probleme bemerkbar sein, über die Bewältigung/Verarbeitung des Ereignisses sprechen. Vereinbarungen über den Intervall von Rücksprachen treffen.</a:t>
            </a:r>
          </a:p>
          <a:p>
            <a:pPr marL="342900" indent="-342900">
              <a:spcAft>
                <a:spcPts val="600"/>
              </a:spcAft>
              <a:buClr>
                <a:srgbClr val="C00000"/>
              </a:buClr>
              <a:buFont typeface="Arial" panose="020B0604020202020204" pitchFamily="34" charset="0"/>
              <a:buChar char="•"/>
              <a:defRPr/>
            </a:pPr>
            <a:r>
              <a:rPr lang="de-DE" dirty="0">
                <a:solidFill>
                  <a:srgbClr val="000000"/>
                </a:solidFill>
              </a:rPr>
              <a:t>Wichtig ist, innerhalb der Mitarbeiter eine sogenannte „normale Rede“ über die Gefahr eines Traumas zu etablieren</a:t>
            </a:r>
          </a:p>
          <a:p>
            <a:pPr>
              <a:spcAft>
                <a:spcPts val="600"/>
              </a:spcAft>
              <a:buClr>
                <a:srgbClr val="C00000"/>
              </a:buClr>
              <a:defRPr/>
            </a:pPr>
            <a:endParaRPr lang="de-DE" dirty="0">
              <a:solidFill>
                <a:srgbClr val="000000"/>
              </a:solidFill>
            </a:endParaRPr>
          </a:p>
          <a:p>
            <a:pPr marL="342900" indent="-342900">
              <a:spcAft>
                <a:spcPts val="600"/>
              </a:spcAft>
              <a:buClr>
                <a:srgbClr val="C00000"/>
              </a:buClr>
              <a:buFont typeface="Wingdings" panose="05000000000000000000" pitchFamily="2" charset="2"/>
              <a:buChar char="Ø"/>
              <a:defRPr/>
            </a:pPr>
            <a:r>
              <a:rPr lang="de-DE" b="1" dirty="0">
                <a:solidFill>
                  <a:srgbClr val="000000"/>
                </a:solidFill>
              </a:rPr>
              <a:t>TIPP</a:t>
            </a:r>
            <a:r>
              <a:rPr lang="de-DE" dirty="0">
                <a:solidFill>
                  <a:srgbClr val="000000"/>
                </a:solidFill>
              </a:rPr>
              <a:t>: Hat einer der Seelsorger, die ins Haus kommen eine spezielle Weiterbildung als Notfallseelsorger</a:t>
            </a:r>
          </a:p>
          <a:p>
            <a:pPr>
              <a:spcAft>
                <a:spcPts val="600"/>
              </a:spcAft>
            </a:pPr>
            <a:endParaRPr lang="de-DE" dirty="0"/>
          </a:p>
        </p:txBody>
      </p:sp>
    </p:spTree>
    <p:extLst>
      <p:ext uri="{BB962C8B-B14F-4D97-AF65-F5344CB8AC3E}">
        <p14:creationId xmlns:p14="http://schemas.microsoft.com/office/powerpoint/2010/main" val="3641118543"/>
      </p:ext>
    </p:extLst>
  </p:cSld>
  <p:clrMapOvr>
    <a:masterClrMapping/>
  </p:clrMapOvr>
</p:sld>
</file>

<file path=ppt/theme/theme1.xml><?xml version="1.0" encoding="utf-8"?>
<a:theme xmlns:a="http://schemas.openxmlformats.org/drawingml/2006/main" name="ClarCert">
  <a:themeElements>
    <a:clrScheme name="Benutzerdefiniert 3">
      <a:dk1>
        <a:sysClr val="windowText" lastClr="000000"/>
      </a:dk1>
      <a:lt1>
        <a:sysClr val="window" lastClr="FFFFFF"/>
      </a:lt1>
      <a:dk2>
        <a:srgbClr val="44546A"/>
      </a:dk2>
      <a:lt2>
        <a:srgbClr val="E7E6E6"/>
      </a:lt2>
      <a:accent1>
        <a:srgbClr val="000000"/>
      </a:accent1>
      <a:accent2>
        <a:srgbClr val="C00000"/>
      </a:accent2>
      <a:accent3>
        <a:srgbClr val="FFC000"/>
      </a:accent3>
      <a:accent4>
        <a:srgbClr val="A5A5A5"/>
      </a:accent4>
      <a:accent5>
        <a:srgbClr val="5B9BD5"/>
      </a:accent5>
      <a:accent6>
        <a:srgbClr val="70AD47"/>
      </a:accent6>
      <a:hlink>
        <a:srgbClr val="0563C1"/>
      </a:hlink>
      <a:folHlink>
        <a:srgbClr val="954F72"/>
      </a:folHlink>
    </a:clrScheme>
    <a:fontScheme name="Benutzerdefiniert 1">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a:defRPr kern="0" dirty="0" smtClean="0"/>
        </a:defPPr>
      </a:lstStyle>
    </a:txDef>
  </a:objectDefaults>
  <a:extraClrSchemeLst>
    <a:extraClrScheme>
      <a:clrScheme name="ClarCert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ClarCert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ClarCert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ClarCert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ClarCert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ClarCert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ClarCert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ClarCert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ClarCert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ClarCert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2" id="{2ACBA78E-1DDC-405B-A4E8-F9B1DF4C7748}" vid="{3F629072-DA8B-4DFB-854B-D3CA0AD0031E}"/>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_folienmaster maks-M1 (210312)</Template>
  <TotalTime>0</TotalTime>
  <Words>3334</Words>
  <Application>Microsoft Office PowerPoint</Application>
  <PresentationFormat>Breitbild</PresentationFormat>
  <Paragraphs>351</Paragraphs>
  <Slides>34</Slides>
  <Notes>32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34</vt:i4>
      </vt:variant>
    </vt:vector>
  </HeadingPairs>
  <TitlesOfParts>
    <vt:vector size="40" baseType="lpstr">
      <vt:lpstr>Arial</vt:lpstr>
      <vt:lpstr>Calibri</vt:lpstr>
      <vt:lpstr>Century Gothic</vt:lpstr>
      <vt:lpstr>Roboto</vt:lpstr>
      <vt:lpstr>Wingdings</vt:lpstr>
      <vt:lpstr>ClarCert</vt:lpstr>
      <vt:lpstr>PowerPoint-Präsentation</vt:lpstr>
      <vt:lpstr>Gliederung</vt:lpstr>
      <vt:lpstr>Nachsorge</vt:lpstr>
      <vt:lpstr>Vorfälle melden</vt:lpstr>
      <vt:lpstr>Ist die Nachsorge ein Trend?</vt:lpstr>
      <vt:lpstr>Was ist eine Posttraumatische Belastungsstörung (PTBS)</vt:lpstr>
      <vt:lpstr>Was ist eine Posttraumatische Belastungsstörung (PTBS)</vt:lpstr>
      <vt:lpstr>Umgang im Team bei Gefahr einer PTBS</vt:lpstr>
      <vt:lpstr>Umgang im Team bei Gefahr einer PTBS</vt:lpstr>
      <vt:lpstr>Resilienz</vt:lpstr>
      <vt:lpstr>Auswirkungen nach Patient*innenübergriff</vt:lpstr>
      <vt:lpstr>Der Umgang mit Problemen und Stresssituationen</vt:lpstr>
      <vt:lpstr>Was ist also zu tun?</vt:lpstr>
      <vt:lpstr>Arbeitsschutz</vt:lpstr>
      <vt:lpstr>Arbeitsschutz</vt:lpstr>
      <vt:lpstr>Arbeitsschutz</vt:lpstr>
      <vt:lpstr>Qualitätsmanagement</vt:lpstr>
      <vt:lpstr>Rechtliche Rahmenbedingungen</vt:lpstr>
      <vt:lpstr>Verfassungsrechtliche Aspekte (GG)</vt:lpstr>
      <vt:lpstr>Verfassungsrechtliche Aspekte</vt:lpstr>
      <vt:lpstr>Strafrechtliche Aspekte</vt:lpstr>
      <vt:lpstr>Strafrechtliche Aspekte</vt:lpstr>
      <vt:lpstr>Strafrechtliche Aspekte</vt:lpstr>
      <vt:lpstr>Zivilrechtliche Aspekte</vt:lpstr>
      <vt:lpstr>Organisationsbezogene Interventionen</vt:lpstr>
      <vt:lpstr>Organisationsbezogene Interventionen (QM)</vt:lpstr>
      <vt:lpstr>Organisationsbezogene Interventionen (QM)</vt:lpstr>
      <vt:lpstr>Wirksamkeit von Interventionen zur Reduktion von Zwangsmaßnahmen</vt:lpstr>
      <vt:lpstr>PowerPoint-Präsentation</vt:lpstr>
      <vt:lpstr>Organisationsbezogene Interventionen</vt:lpstr>
      <vt:lpstr>Literatur, Informationen und Tipps</vt:lpstr>
      <vt:lpstr>Literatur, Informationen und Tipps</vt:lpstr>
      <vt:lpstr>Literatur, Informationen und Tipps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ClarCert-Vorlage</dc:subject>
  <dc:creator>ClarCert GmbH</dc:creator>
  <cp:lastModifiedBy>ClarCert - Heidrun Wolf</cp:lastModifiedBy>
  <cp:revision>49</cp:revision>
  <cp:lastPrinted>2023-08-09T07:11:56Z</cp:lastPrinted>
  <dcterms:created xsi:type="dcterms:W3CDTF">2021-03-12T11:37:00Z</dcterms:created>
  <dcterms:modified xsi:type="dcterms:W3CDTF">2023-08-09T09:15:46Z</dcterms:modified>
</cp:coreProperties>
</file>