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321" r:id="rId28"/>
    <p:sldId id="322" r:id="rId29"/>
    <p:sldId id="323" r:id="rId30"/>
    <p:sldId id="284" r:id="rId31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F13"/>
    <a:srgbClr val="AE151D"/>
    <a:srgbClr val="CC0000"/>
    <a:srgbClr val="F7F7F7"/>
    <a:srgbClr val="F5F5F5"/>
    <a:srgbClr val="EE6C00"/>
    <a:srgbClr val="AB0200"/>
    <a:srgbClr val="AC0E16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4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096" y="84"/>
      </p:cViewPr>
      <p:guideLst>
        <p:guide orient="horz" pos="3109"/>
        <p:guide pos="214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5" y="0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072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sz="800"/>
              <a:t>01.0_vorstellung clarcert-I3 (170202)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5" y="9721072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7AF4AD-5F53-4955-9155-F28A4A49BDEF}" type="slidenum">
              <a:rPr lang="de-DE" sz="800"/>
              <a:pPr>
                <a:defRPr/>
              </a:pPr>
              <a:t>‹Nr.›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13562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36799-CD9E-415E-B98E-E1346746ACBF}" type="datetimeFigureOut">
              <a:rPr lang="de-DE"/>
              <a:pPr>
                <a:defRPr/>
              </a:pPr>
              <a:t>07.12.2023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14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7" tIns="47553" rIns="95107" bIns="4755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0" y="4862186"/>
            <a:ext cx="5680103" cy="4605411"/>
          </a:xfrm>
          <a:prstGeom prst="rect">
            <a:avLst/>
          </a:prstGeom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072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01.0_vorstellung clarcert-I3 (170202)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5" y="9721072"/>
            <a:ext cx="3077138" cy="51189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A2ACC1-6D08-4C30-842C-FC4181B86B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7637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Cer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41EF658-0896-425E-B0AC-C4B393A87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84000" cy="6876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E85FAE9-3BED-4177-A29D-24511ED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515" y="3284984"/>
            <a:ext cx="6480720" cy="1080120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0AAAE3F-2DA6-4BE1-9A8B-6B1F8385A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516" y="4437113"/>
            <a:ext cx="6481098" cy="936103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B9B5A3-B4B7-4202-8DA9-76B569419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8" y="116632"/>
            <a:ext cx="575855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arCer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D2FD-8BC5-4F53-B69D-53F7963F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2203655-5FA4-4B4D-B23C-E534C493142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4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arCert mit Fußzeil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32799A-DC2A-4192-9D93-E1B00EDAF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437AD-4E85-419F-8CF1-F12101E94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A983282-2227-40D7-8A8D-E89C86538FEA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0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Cert_Sonderseite_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CF1F94F2-8FCF-4C2C-8E57-190B37C90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948" y="1196752"/>
            <a:ext cx="10776104" cy="29299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2574A6-ACED-48FB-8A52-D5450BCCC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42" y="4963581"/>
            <a:ext cx="4076994" cy="13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3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Cert_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7349CD-880B-4BFB-96FB-5DC50FE669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7" y="836712"/>
            <a:ext cx="5328592" cy="15843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AE151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CADBE5-FBBC-483E-A633-8AD31FD8C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6101" r="12990" b="22381"/>
          <a:stretch/>
        </p:blipFill>
        <p:spPr>
          <a:xfrm>
            <a:off x="0" y="2636912"/>
            <a:ext cx="12192000" cy="43037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ECD499-E14A-4139-81F5-911E0BFBE4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38" y="0"/>
            <a:ext cx="467451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Cer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AE151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49995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D2FD-8BC5-4F53-B69D-53F7963F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2203655-5FA4-4B4D-B23C-E534C493142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Cert mit Fußzeil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32799A-DC2A-4192-9D93-E1B00EDAF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437AD-4E85-419F-8CF1-F12101E94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97E3472-AB11-4630-A5DC-6C47B3F551B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8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rCer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D2FD-8BC5-4F53-B69D-53F7963F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2203655-5FA4-4B4D-B23C-E534C493142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4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rCert mit Fußzeil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32799A-DC2A-4192-9D93-E1B00EDAF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437AD-4E85-419F-8CF1-F12101E94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0D99F8-3A64-45D7-B084-B1FDC6EFC5C5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arCer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D2FD-8BC5-4F53-B69D-53F7963F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2203655-5FA4-4B4D-B23C-E534C493142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8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arCert mit Fußzeil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32799A-DC2A-4192-9D93-E1B00EDAF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437AD-4E85-419F-8CF1-F12101E94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277B419-24F6-4270-A1B5-D08B956E6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arCer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D2FD-8BC5-4F53-B69D-53F7963F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2203655-5FA4-4B4D-B23C-E534C4931420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0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arCert mit Fußzeil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 bwMode="auto">
          <a:xfrm>
            <a:off x="239352" y="6484180"/>
            <a:ext cx="11425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chemeClr val="bg1">
                    <a:lumMod val="50000"/>
                  </a:schemeClr>
                </a:solidFill>
              </a:rPr>
              <a:t>ClarCert GmbH 										 www.clarcert.com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08E191-E250-45FD-AC4F-4E5AEEAE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138120" cy="4715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AE151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A640EE4-0B5A-42EA-AB58-319A5033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32799A-DC2A-4192-9D93-E1B00EDAF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557338"/>
            <a:ext cx="4969768" cy="4499950"/>
          </a:xfrm>
          <a:prstGeom prst="rect">
            <a:avLst/>
          </a:prstGeom>
        </p:spPr>
        <p:txBody>
          <a:bodyPr/>
          <a:lstStyle>
            <a:lvl1pPr marL="0" indent="0" algn="just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437AD-4E85-419F-8CF1-F12101E94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9725"/>
            <a:ext cx="3024336" cy="6956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65F47A6-EC92-4061-8770-48DDF8EFD19F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2" y="980728"/>
            <a:ext cx="11761304" cy="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1" r:id="rId2"/>
    <p:sldLayoutId id="2147483887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82" r:id="rId12"/>
    <p:sldLayoutId id="2147483881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3A519"/>
        </a:buClr>
        <a:tabLst>
          <a:tab pos="1258888" algn="l"/>
        </a:tabLst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354013" indent="-17462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120000"/>
        <a:buChar char="•"/>
        <a:tabLst>
          <a:tab pos="1258888" algn="l"/>
        </a:tabLst>
        <a:defRPr sz="1800">
          <a:solidFill>
            <a:schemeClr val="tx2"/>
          </a:solidFill>
          <a:latin typeface="+mn-lt"/>
        </a:defRPr>
      </a:lvl2pPr>
      <a:lvl3pPr marL="714375" indent="-180975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20000"/>
        <a:buChar char="•"/>
        <a:tabLst>
          <a:tab pos="1258888" algn="l"/>
        </a:tabLst>
        <a:defRPr sz="1600">
          <a:solidFill>
            <a:schemeClr val="tx2"/>
          </a:solidFill>
          <a:latin typeface="+mn-lt"/>
        </a:defRPr>
      </a:lvl3pPr>
      <a:lvl4pPr marL="1066800" indent="-17303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tabLst>
          <a:tab pos="1258888" algn="l"/>
        </a:tabLst>
        <a:defRPr sz="1600">
          <a:solidFill>
            <a:schemeClr val="tx2"/>
          </a:solidFill>
          <a:latin typeface="+mn-lt"/>
        </a:defRPr>
      </a:lvl4pPr>
      <a:lvl5pPr marL="1422400" indent="-176213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-"/>
        <a:tabLst>
          <a:tab pos="1258888" algn="l"/>
        </a:tabLst>
        <a:defRPr sz="1600">
          <a:solidFill>
            <a:schemeClr val="tx2"/>
          </a:solidFill>
          <a:latin typeface="+mn-lt"/>
        </a:defRPr>
      </a:lvl5pPr>
      <a:lvl6pPr marL="1879600" indent="-176213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-"/>
        <a:tabLst>
          <a:tab pos="1258888" algn="l"/>
        </a:tabLst>
        <a:defRPr sz="1600">
          <a:solidFill>
            <a:schemeClr val="tx2"/>
          </a:solidFill>
          <a:latin typeface="+mn-lt"/>
        </a:defRPr>
      </a:lvl6pPr>
      <a:lvl7pPr marL="2336800" indent="-176213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-"/>
        <a:tabLst>
          <a:tab pos="1258888" algn="l"/>
        </a:tabLst>
        <a:defRPr sz="1600">
          <a:solidFill>
            <a:schemeClr val="tx2"/>
          </a:solidFill>
          <a:latin typeface="+mn-lt"/>
        </a:defRPr>
      </a:lvl7pPr>
      <a:lvl8pPr marL="2794000" indent="-176213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-"/>
        <a:tabLst>
          <a:tab pos="1258888" algn="l"/>
        </a:tabLst>
        <a:defRPr sz="1600">
          <a:solidFill>
            <a:schemeClr val="tx2"/>
          </a:solidFill>
          <a:latin typeface="+mn-lt"/>
        </a:defRPr>
      </a:lvl8pPr>
      <a:lvl9pPr marL="3251200" indent="-176213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-"/>
        <a:tabLst>
          <a:tab pos="1258888" algn="l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cer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map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cer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8E9B7-5BE9-4A4A-A83A-6F9DE140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515" y="2348880"/>
            <a:ext cx="6480720" cy="2016224"/>
          </a:xfrm>
        </p:spPr>
        <p:txBody>
          <a:bodyPr/>
          <a:lstStyle/>
          <a:p>
            <a:pPr algn="ctr"/>
            <a:r>
              <a:rPr lang="de-DE" altLang="de-DE" sz="3200" b="1" dirty="0">
                <a:solidFill>
                  <a:srgbClr val="1F77D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DE" altLang="de-DE" sz="3200" b="1" dirty="0">
                <a:solidFill>
                  <a:srgbClr val="2A921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altLang="de-DE" sz="3200" b="1" dirty="0">
                <a:solidFill>
                  <a:srgbClr val="CA002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de-DE" altLang="de-DE" sz="3200" b="1" dirty="0">
                <a:solidFill>
                  <a:srgbClr val="F29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e-DE" altLang="de-DE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-m </a:t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/>
              <a:t>Psychosoziale Intervention </a:t>
            </a:r>
            <a:br>
              <a:rPr lang="de-DE" dirty="0"/>
            </a:br>
            <a:r>
              <a:rPr lang="de-DE" dirty="0"/>
              <a:t>zur Therapie kognitiver Beeinträchtigungen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8708C-EE2B-4C9D-80DE-0890AE119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Konzeptverantwortlicher für MAKS®: </a:t>
            </a:r>
          </a:p>
          <a:p>
            <a:pPr algn="ctr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Prof. Dr. med. Elmar </a:t>
            </a:r>
            <a:r>
              <a:rPr lang="de-DE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Gräßel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AA075B-4D86-776D-908D-22FC1A001B47}"/>
              </a:ext>
            </a:extLst>
          </p:cNvPr>
          <p:cNvSpPr txBox="1"/>
          <p:nvPr/>
        </p:nvSpPr>
        <p:spPr bwMode="auto">
          <a:xfrm>
            <a:off x="5591944" y="5805264"/>
            <a:ext cx="6039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effectLst/>
                <a:latin typeface="+mj-lt"/>
                <a:ea typeface="Calibri" panose="020F0502020204030204" pitchFamily="34" charset="0"/>
              </a:rPr>
              <a:t>Genderhinweis: </a:t>
            </a:r>
          </a:p>
          <a:p>
            <a:r>
              <a:rPr lang="de-DE" sz="800" dirty="0">
                <a:effectLst/>
                <a:latin typeface="+mj-lt"/>
                <a:ea typeface="Calibri" panose="020F0502020204030204" pitchFamily="34" charset="0"/>
              </a:rPr>
              <a:t>Aus Gründen der besseren Lesbarkeit wird auf eine geschlechtsneutrale Differenzierung verzichtet. Entsprechende Begriffe gelten im Sinne der Gleichbehandlung grundsätzlich für alle Geschlechter. Die verkürzte Sprachform beinhaltet keine Wertung.</a:t>
            </a:r>
            <a:r>
              <a:rPr lang="de-DE" sz="8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                    </a:t>
            </a:r>
            <a:endParaRPr lang="de-DE" sz="800" kern="0" baseline="30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13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98C9-65DC-4A96-AE1C-A87A735D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Kognitives Modul</a:t>
            </a:r>
          </a:p>
        </p:txBody>
      </p:sp>
      <p:pic>
        <p:nvPicPr>
          <p:cNvPr id="4" name="Grafik 3" descr="kognitives Modul am Computer.jpg">
            <a:extLst>
              <a:ext uri="{FF2B5EF4-FFF2-40B4-BE49-F238E27FC236}">
                <a16:creationId xmlns:a16="http://schemas.microsoft.com/office/drawing/2014/main" id="{97CB4CC5-B4A0-4544-B9FE-D30C4E12DB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646" y="1555181"/>
            <a:ext cx="6372708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AD940-006E-4ADD-92D1-3CD9B47B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Kognitives Modul</a:t>
            </a: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8FFCD8A6-ADD8-4845-8737-B6F5E8671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694" y="1555181"/>
            <a:ext cx="5474612" cy="41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26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22CF-3D64-4780-B582-E14DDC2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Kognitives Modul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29EE2F-92FB-42EA-B46D-E79D7DAE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3" y="1557338"/>
            <a:ext cx="615749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B3D2-76DD-42B5-AA84-D9061811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Alltagspraktisches Modul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25EACE-693B-4FBB-991F-51E11FFE6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Aktivierung und Erhalt alltagspraktischer  Fähigkeiten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Förderung sozialer Kompetenzen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Teilhabe am Alltagsgeschehen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Erleben von Alltagsnormalität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  <p:pic>
        <p:nvPicPr>
          <p:cNvPr id="5" name="Grafik 4" descr="alltagspraktisches Modul.jpg">
            <a:extLst>
              <a:ext uri="{FF2B5EF4-FFF2-40B4-BE49-F238E27FC236}">
                <a16:creationId xmlns:a16="http://schemas.microsoft.com/office/drawing/2014/main" id="{3A57C51B-59B5-4A8C-9CFF-218AB7F15F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8068" y="1557338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8FB32-63A3-4359-8F02-DB2D4F23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Alltagspraktisches Modul</a:t>
            </a:r>
          </a:p>
        </p:txBody>
      </p:sp>
      <p:pic>
        <p:nvPicPr>
          <p:cNvPr id="4" name="Grafik 3" descr="IMG_4847.JPG">
            <a:extLst>
              <a:ext uri="{FF2B5EF4-FFF2-40B4-BE49-F238E27FC236}">
                <a16:creationId xmlns:a16="http://schemas.microsoft.com/office/drawing/2014/main" id="{304E19FB-DBA4-455D-9A53-323CB32480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850" y="1557338"/>
            <a:ext cx="5694299" cy="41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CCA8-A444-41B4-B1CD-BC6E10AA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über das digitale </a:t>
            </a:r>
            <a:r>
              <a:rPr lang="de-DE" altLang="de-DE" dirty="0">
                <a:ea typeface="ＭＳ Ｐゴシック" pitchFamily="34" charset="-128"/>
              </a:rPr>
              <a:t>MAKS</a:t>
            </a:r>
            <a:r>
              <a:rPr lang="de-DE" altLang="de-DE" baseline="30000" dirty="0"/>
              <a:t>®</a:t>
            </a:r>
            <a:r>
              <a:rPr lang="de-DE" altLang="de-DE" dirty="0"/>
              <a:t>-Handbuch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277BC1-A926-4A06-93E2-E163D3CE3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49" y="1565660"/>
            <a:ext cx="5794902" cy="496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40105-78C0-4EE1-ABD4-1CEEED64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Wissenschaftliche Studien </a:t>
            </a:r>
            <a:r>
              <a:rPr lang="de-DE" altLang="de-DE" sz="2200" dirty="0">
                <a:ea typeface="ＭＳ Ｐゴシック" panose="020B0600070205080204" pitchFamily="34" charset="-128"/>
              </a:rPr>
              <a:t>MAKS</a:t>
            </a:r>
            <a:r>
              <a:rPr lang="de-DE" altLang="de-DE" sz="2200" baseline="30000" dirty="0"/>
              <a:t>®</a:t>
            </a:r>
            <a:endParaRPr lang="de-DE" sz="2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9D59B8-82B1-4A0A-AFA2-1082160EC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4969768" cy="482399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550" b="1" dirty="0"/>
              <a:t>Die psychosoziale MAKS®-Intervention: Möglichkeiten und Grenzen der multimodalen, nicht pharmakologischen Therapie bei Demenz                                 </a:t>
            </a:r>
            <a:r>
              <a:rPr lang="de-DE" sz="1550" dirty="0"/>
              <a:t>Elmar Gräßel, Katharina Luttenberger (2021</a:t>
            </a:r>
            <a:r>
              <a:rPr lang="de-DE" sz="1550" u="sng" dirty="0"/>
              <a:t>) Herausgeber</a:t>
            </a:r>
            <a:r>
              <a:rPr lang="de-DE" sz="1550" dirty="0"/>
              <a:t>: GKV-Spitzenverband</a:t>
            </a:r>
          </a:p>
          <a:p>
            <a:pPr algn="l"/>
            <a:endParaRPr lang="de-DE" sz="155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550" b="1" dirty="0"/>
              <a:t>MAKS</a:t>
            </a:r>
            <a:r>
              <a:rPr lang="de-DE" sz="1550" dirty="0"/>
              <a:t> </a:t>
            </a:r>
            <a:r>
              <a:rPr lang="de-DE" sz="1550" b="1" dirty="0"/>
              <a:t>im Pflegeheim </a:t>
            </a:r>
            <a:r>
              <a:rPr lang="de-DE" sz="1550" dirty="0"/>
              <a:t>(2008 – 2010): Menschen mit Demenz in allen Schweregraden                        </a:t>
            </a:r>
            <a:r>
              <a:rPr lang="de-DE" sz="1550" u="sng" dirty="0"/>
              <a:t>Förderer</a:t>
            </a:r>
            <a:r>
              <a:rPr lang="de-DE" sz="1550" dirty="0"/>
              <a:t>: Bundesministerium für Gesundheit (BMG)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155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550" b="1" dirty="0" err="1"/>
              <a:t>DeTaMAKS</a:t>
            </a:r>
            <a:r>
              <a:rPr lang="de-DE" sz="1550" b="1" dirty="0"/>
              <a:t> in tagesbetreuenden Einrichtungen („Tagespflegen“) </a:t>
            </a:r>
            <a:r>
              <a:rPr lang="de-DE" sz="1550" dirty="0"/>
              <a:t>(2014 – 2017):                        Menschen mit leichter kognitiver Beeinträchtigung oder leichter bis mittelschwerer Demenz           </a:t>
            </a:r>
            <a:r>
              <a:rPr lang="de-DE" sz="1550" u="sng" dirty="0"/>
              <a:t>Förderer</a:t>
            </a:r>
            <a:r>
              <a:rPr lang="de-DE" sz="1550" dirty="0"/>
              <a:t>: GKV-Spitzenverband und Bayerisches Staatsministerium für Gesundheit und Pflege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771135-6B6A-492A-BFDB-F5A31B43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915" y="1557338"/>
            <a:ext cx="2959986" cy="4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2E110-C955-46CA-A5E3-4968F295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Wirkung auf kognitive Fähigkeiten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C819F5-47C7-4E74-8F9E-684868B64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82399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de-DE" altLang="de-DE" sz="1600" b="1" dirty="0">
                <a:cs typeface="Arial" charset="0"/>
              </a:rPr>
              <a:t>*</a:t>
            </a:r>
            <a:r>
              <a:rPr lang="de-DE" altLang="de-DE" sz="1600" dirty="0"/>
              <a:t> Verlauf unbehandelter Demenz in MMST-Punkten pro Jahr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de-DE" altLang="de-DE" sz="1600" dirty="0"/>
              <a:t>2,8  wahrscheinliche Demenz vom Alzheimer-Typ </a:t>
            </a:r>
            <a:r>
              <a:rPr lang="de-DE" altLang="de-DE" sz="1200" dirty="0"/>
              <a:t>(Salmon et al. 1990)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de-DE" altLang="de-DE" sz="1600" dirty="0"/>
              <a:t>3,2  bei allen (einschließlich vaskulärer) Demenzformen </a:t>
            </a:r>
            <a:r>
              <a:rPr lang="de-DE" altLang="de-DE" sz="1200" dirty="0"/>
              <a:t>(Cohen-Mansfield et al. 1996)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de-DE" altLang="de-DE" sz="1600" dirty="0"/>
              <a:t>                              								</a:t>
            </a:r>
            <a:r>
              <a:rPr lang="de-DE" altLang="de-DE" sz="1200" dirty="0"/>
              <a:t>(</a:t>
            </a:r>
            <a:r>
              <a:rPr lang="de-DE" altLang="de-DE" sz="1200" dirty="0" err="1"/>
              <a:t>Straubmeier</a:t>
            </a:r>
            <a:r>
              <a:rPr lang="de-DE" altLang="de-DE" sz="1200" dirty="0"/>
              <a:t> et al. 2017)</a:t>
            </a:r>
            <a:endParaRPr lang="de-DE" altLang="de-DE" sz="1600" dirty="0"/>
          </a:p>
          <a:p>
            <a:endParaRPr lang="de-DE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CC4487C-AF86-416C-8ED5-CA439F84E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223429"/>
              </p:ext>
            </p:extLst>
          </p:nvPr>
        </p:nvGraphicFramePr>
        <p:xfrm>
          <a:off x="838201" y="1557338"/>
          <a:ext cx="6697960" cy="359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70703" imgH="4109060" progId="Excel.Chart.8">
                  <p:embed/>
                </p:oleObj>
              </mc:Choice>
              <mc:Fallback>
                <p:oleObj r:id="rId2" imgW="7370703" imgH="4109060" progId="Excel.Char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0745B5D-ABCD-4656-A50E-0EA33F62A60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557338"/>
                        <a:ext cx="6697960" cy="3599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05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7EE12-AAE0-4B8B-9C46-8622ACE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Forschungsergebnisse zu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7BDFD6-97A0-4F67-8472-6986B0DDE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aseline="30000" dirty="0"/>
              <a:t>® </a:t>
            </a:r>
            <a:r>
              <a:rPr lang="de-DE" altLang="de-DE" sz="2000" dirty="0"/>
              <a:t>führt zum Erhalt der </a:t>
            </a:r>
            <a:r>
              <a:rPr lang="de-DE" altLang="de-DE" sz="2000" b="1" dirty="0"/>
              <a:t>kognitiven und alltagspraktischen </a:t>
            </a:r>
            <a:r>
              <a:rPr lang="de-DE" altLang="de-DE" sz="2000" dirty="0"/>
              <a:t>Fähigkeiten (für den Zeitraum der Studien, 6 bzw. 12 Monate, nachgewiesen).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aseline="30000" dirty="0"/>
              <a:t>® </a:t>
            </a:r>
            <a:r>
              <a:rPr lang="de-DE" altLang="de-DE" sz="2000" dirty="0"/>
              <a:t>führt zur </a:t>
            </a:r>
            <a:r>
              <a:rPr lang="de-DE" altLang="de-DE" sz="2000" b="1" dirty="0"/>
              <a:t>Verbesserung emotionaler und verhaltensbezogener Symptome</a:t>
            </a:r>
            <a:r>
              <a:rPr lang="de-DE" altLang="de-DE" sz="2000" dirty="0"/>
              <a:t> (für den Zeitraum von 6 Monaten nachgewiesen).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aseline="30000" dirty="0"/>
              <a:t>® </a:t>
            </a:r>
            <a:r>
              <a:rPr lang="de-DE" altLang="de-DE" sz="2000" dirty="0"/>
              <a:t>wirkt </a:t>
            </a:r>
            <a:r>
              <a:rPr lang="de-DE" altLang="de-DE" sz="2000" b="1" dirty="0"/>
              <a:t>ambulant wie stationär</a:t>
            </a:r>
            <a:r>
              <a:rPr lang="de-DE" altLang="de-DE" sz="2000" dirty="0"/>
              <a:t>. 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aseline="30000" dirty="0"/>
              <a:t>®</a:t>
            </a:r>
            <a:r>
              <a:rPr lang="de-DE" altLang="de-DE" sz="2000" dirty="0"/>
              <a:t> wirkt nicht nur bei leichter oder mittelschwerer Demenz, sondern auch bei „leichter kognitiver Beeinträchtigung“.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aseline="30000" dirty="0"/>
              <a:t>®</a:t>
            </a:r>
            <a:r>
              <a:rPr lang="de-DE" altLang="de-DE" sz="2000" b="1" dirty="0">
                <a:solidFill>
                  <a:srgbClr val="1F77D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000" dirty="0">
                <a:ea typeface="ＭＳ Ｐゴシック" panose="020B0600070205080204" pitchFamily="34" charset="-128"/>
              </a:rPr>
              <a:t>wirkt bereits bei einer </a:t>
            </a:r>
            <a:r>
              <a:rPr lang="de-DE" altLang="de-DE" sz="2000" b="1" dirty="0">
                <a:ea typeface="ＭＳ Ｐゴシック" panose="020B0600070205080204" pitchFamily="34" charset="-128"/>
              </a:rPr>
              <a:t>regelmäßigen Anwendung an 1-2 Tagen </a:t>
            </a:r>
            <a:r>
              <a:rPr lang="de-DE" altLang="de-DE" sz="2000" dirty="0">
                <a:ea typeface="ＭＳ Ｐゴシック" panose="020B0600070205080204" pitchFamily="34" charset="-128"/>
              </a:rPr>
              <a:t>pro Woche. </a:t>
            </a:r>
            <a:endParaRPr lang="de-DE" altLang="de-DE" sz="2000" dirty="0"/>
          </a:p>
          <a:p>
            <a:pPr>
              <a:spcAft>
                <a:spcPts val="18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99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9E6E1-09C0-4501-A782-70E3D946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werde ich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 </a:t>
            </a:r>
            <a:r>
              <a:rPr lang="de-DE" dirty="0"/>
              <a:t>-Therapeut?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611B7B-A0BE-4B30-BCD4-52930555C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>
              <a:spcAft>
                <a:spcPts val="1800"/>
              </a:spcAft>
              <a:buNone/>
            </a:pPr>
            <a:r>
              <a:rPr lang="de-DE" sz="2000" b="1" dirty="0"/>
              <a:t>Voraussetzung zur Zertifizierung zum </a:t>
            </a: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sz="2000" b="1" dirty="0"/>
              <a:t>-m-Therapeut:  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Tätigkeit / Ausbildung in einer der </a:t>
            </a:r>
            <a:r>
              <a:rPr lang="de-DE" sz="2000" b="1" dirty="0"/>
              <a:t>zugelassenen Berufsgruppen </a:t>
            </a:r>
            <a:r>
              <a:rPr lang="de-DE" sz="2000" dirty="0"/>
              <a:t>(einsehbar im Downloadbereich unter </a:t>
            </a:r>
            <a:r>
              <a:rPr lang="de-D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www.clarcert.com</a:t>
            </a:r>
            <a:r>
              <a:rPr lang="de-DE" sz="2000" dirty="0"/>
              <a:t>). </a:t>
            </a:r>
            <a:endParaRPr lang="de-DE" sz="2000" b="1" dirty="0"/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Mindestens 6 Monate Erfahrung im Umgang mit Menschen mit kognitiven Beeinträchtigungen.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Sie haben eine </a:t>
            </a: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sz="2000" dirty="0"/>
              <a:t>-m-Therapeuten-Schulung durch lizensierte Dozenten absolviert (2+1 Schulung, 24 UE). 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Das Zertifikat hat eine Gültigkeit von maximal 3 Jahren. </a:t>
            </a:r>
          </a:p>
          <a:p>
            <a:pPr>
              <a:spcAft>
                <a:spcPts val="18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2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8A30-6B61-4C15-969C-911290CC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Ausgangspunkte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D3E344-05E1-4094-A43E-AB0CEBE64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ea typeface="MS PGothic" pitchFamily="34" charset="-128"/>
                <a:cs typeface="Arial" panose="020B0604020202020204" pitchFamily="34" charset="0"/>
              </a:rPr>
              <a:t>Demenz (insb. die Alzheimer-Demenz) kann nicht durch die Einnahme eines Arzneimittels vermieden werden. 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ea typeface="MS PGothic" pitchFamily="34" charset="-128"/>
                <a:cs typeface="Arial" panose="020B0604020202020204" pitchFamily="34" charset="0"/>
              </a:rPr>
              <a:t>Es gibt kein Arzneimittel, mit der eine degenerative Demenz effektiv und nebenwirkungsarm behandelt werden kann. 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>
                <a:ea typeface="MS PGothic" pitchFamily="34" charset="-128"/>
                <a:cs typeface="Arial" panose="020B0604020202020204" pitchFamily="34" charset="0"/>
              </a:rPr>
              <a:t>Im internationalen Vergleich gibt es wenige wissenschaftlich gut erprobte nicht-medikamentöse Therapiekonzepte – vor allem ganz wenige, die mehrere Komponenten enthalten.</a:t>
            </a:r>
            <a:endParaRPr lang="de-DE" altLang="de-DE" sz="2000" kern="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79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6C961-FBF5-481F-8F81-96EC1413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werde ich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 </a:t>
            </a:r>
            <a:r>
              <a:rPr lang="de-DE" dirty="0"/>
              <a:t>-Therapeut?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E067F4-D227-4675-9E09-7E6B6FBCA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Erfolgreiches Bestehen des Leistungsnachweises in Form eines Theorie- und Praxisberichts am 3. Schulungstag. 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Übermittlung der für die Zertifizierung notwendigen Daten im Rahmen der Schulung sowie Abgabe der unterschriebenen Verpflichtungserklärung (bzgl. Zertifizierungsbestimmungen, Erfüllung der Anforderung). </a:t>
            </a:r>
          </a:p>
          <a:p>
            <a:pPr>
              <a:spcAft>
                <a:spcPts val="18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16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D19EA-EB22-4AEC-9EEF-F64E309A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 zur Umsetzung von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1EAA8B-3656-4A76-B1B8-F048393F0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de-DE" sz="2000" b="1" dirty="0"/>
              <a:t>Anforderungen an das Personal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>
                <a:ea typeface="Calibri"/>
                <a:cs typeface="Times New Roman"/>
              </a:rPr>
              <a:t>Mindestens zwei </a:t>
            </a:r>
            <a:r>
              <a:rPr lang="de-DE" altLang="de-DE" sz="2000" b="1" dirty="0">
                <a:ea typeface="Verdana" panose="020B0604030504040204" pitchFamily="34" charset="0"/>
                <a:cs typeface="Verdana" panose="020B0604030504040204" pitchFamily="34" charset="0"/>
              </a:rPr>
              <a:t>MAKS</a:t>
            </a:r>
            <a:r>
              <a:rPr lang="de-DE" altLang="de-DE" sz="20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2000" dirty="0">
                <a:ea typeface="Calibri"/>
                <a:cs typeface="Times New Roman"/>
              </a:rPr>
              <a:t>-Therapeuten im Haus vorhalten. 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>
                <a:ea typeface="Calibri"/>
                <a:cs typeface="Times New Roman"/>
              </a:rPr>
              <a:t>Alle Berufsgruppen informieren.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>
                <a:ea typeface="Calibri"/>
                <a:cs typeface="Times New Roman"/>
              </a:rPr>
              <a:t>Pro Interventions-Einheit (zwei Stunden) wird ein </a:t>
            </a:r>
            <a:r>
              <a:rPr lang="de-DE" altLang="de-DE" sz="2000" b="1" dirty="0">
                <a:ea typeface="Verdana" panose="020B0604030504040204" pitchFamily="34" charset="0"/>
                <a:cs typeface="Verdana" panose="020B0604030504040204" pitchFamily="34" charset="0"/>
              </a:rPr>
              <a:t>MAKS</a:t>
            </a:r>
            <a:r>
              <a:rPr lang="de-DE" altLang="de-DE" sz="2000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2000" dirty="0">
                <a:ea typeface="Calibri"/>
                <a:cs typeface="Times New Roman"/>
              </a:rPr>
              <a:t>-Therapeut und eine Hilfskraft benötigt.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>
                <a:ea typeface="Calibri"/>
                <a:cs typeface="Times New Roman"/>
              </a:rPr>
              <a:t>Ein Häufiger Wechsel der Therapeuten sollte vermieden werden. </a:t>
            </a:r>
            <a:r>
              <a:rPr lang="de-DE" sz="2000" kern="0" dirty="0"/>
              <a:t> </a:t>
            </a:r>
          </a:p>
          <a:p>
            <a:pPr algn="l">
              <a:spcAft>
                <a:spcPts val="600"/>
              </a:spcAft>
            </a:pPr>
            <a:endParaRPr lang="de-DE" dirty="0"/>
          </a:p>
          <a:p>
            <a:pPr marL="0" lvl="2" indent="0">
              <a:spcAft>
                <a:spcPts val="600"/>
              </a:spcAft>
              <a:buClr>
                <a:srgbClr val="A50021"/>
              </a:buClr>
              <a:buNone/>
            </a:pPr>
            <a:r>
              <a:rPr lang="de-DE" sz="2000" b="1" kern="0" dirty="0"/>
              <a:t>Benötigte Materialien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kern="0" dirty="0"/>
              <a:t>Laptop, </a:t>
            </a:r>
            <a:r>
              <a:rPr lang="de-DE" sz="2000" kern="0" dirty="0" err="1"/>
              <a:t>Beamer</a:t>
            </a:r>
            <a:r>
              <a:rPr lang="de-DE" sz="2000" kern="0" dirty="0"/>
              <a:t> bzw. Fernseher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kern="0" dirty="0"/>
              <a:t>Digitales Handbuch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/>
              <a:t>Handgeräte und Spiele zur motorischen Aktivierung</a:t>
            </a:r>
          </a:p>
          <a:p>
            <a:pPr marL="742950" lvl="2" indent="-342900">
              <a:spcAft>
                <a:spcPts val="600"/>
              </a:spcAft>
            </a:pPr>
            <a:r>
              <a:rPr lang="de-DE" sz="2000" dirty="0"/>
              <a:t>Geeigneter Therapieraum</a:t>
            </a:r>
            <a:endParaRPr lang="de-DE" sz="2000" baseline="-25000" dirty="0"/>
          </a:p>
          <a:p>
            <a:pPr>
              <a:spcAft>
                <a:spcPts val="6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07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6C8DA-2220-4F57-B910-F72EE573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Nachhaltige </a:t>
            </a:r>
            <a:r>
              <a:rPr lang="de-DE" sz="2200" dirty="0">
                <a:solidFill>
                  <a:srgbClr val="C00000"/>
                </a:solidFill>
              </a:rPr>
              <a:t>Kompetenzsteigerung mit </a:t>
            </a:r>
            <a:r>
              <a:rPr lang="de-DE" altLang="de-DE" sz="2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MAKS</a:t>
            </a:r>
            <a:r>
              <a:rPr lang="de-DE" altLang="de-DE" sz="2200" baseline="30000" dirty="0">
                <a:solidFill>
                  <a:srgbClr val="C00000"/>
                </a:solidFill>
              </a:rPr>
              <a:t>®</a:t>
            </a:r>
            <a:r>
              <a:rPr lang="de-DE" sz="2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CFE820-1BBB-4930-9523-6DBAC1537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5545832" cy="5040014"/>
          </a:xfrm>
        </p:spPr>
        <p:txBody>
          <a:bodyPr/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dirty="0"/>
              <a:t>Die </a:t>
            </a:r>
            <a:r>
              <a:rPr lang="de-DE" altLang="de-DE" b="1" dirty="0">
                <a:ea typeface="ＭＳ Ｐゴシック" pitchFamily="34" charset="-128"/>
              </a:rPr>
              <a:t>MAKS</a:t>
            </a:r>
            <a:r>
              <a:rPr lang="de-DE" b="1" baseline="30000" dirty="0"/>
              <a:t>®</a:t>
            </a:r>
            <a:r>
              <a:rPr lang="de-DE" dirty="0"/>
              <a:t>-Therapeuten-Schulung zielt auf eine </a:t>
            </a:r>
            <a:r>
              <a:rPr lang="de-DE" b="1" dirty="0"/>
              <a:t>nachhaltige Kompetenzsteigerung</a:t>
            </a:r>
            <a:r>
              <a:rPr lang="de-DE" dirty="0"/>
              <a:t> der Pflege- und Betreuungskräfte ab:  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de-DE" dirty="0"/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18F13"/>
              </a:buClr>
              <a:buFont typeface="Arial" panose="020B0604020202020204" pitchFamily="34" charset="0"/>
              <a:buChar char="•"/>
            </a:pPr>
            <a:r>
              <a:rPr lang="de-DE" dirty="0"/>
              <a:t>Aktualisierung und Erweiterung des </a:t>
            </a:r>
            <a:br>
              <a:rPr lang="de-DE" dirty="0"/>
            </a:br>
            <a:r>
              <a:rPr lang="de-DE" dirty="0"/>
              <a:t>Wissensbestandes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18F13"/>
              </a:buClr>
              <a:buFont typeface="Arial" panose="020B0604020202020204" pitchFamily="34" charset="0"/>
              <a:buChar char="•"/>
            </a:pPr>
            <a:r>
              <a:rPr lang="de-DE" dirty="0"/>
              <a:t>Verbesserung der individuellen </a:t>
            </a:r>
            <a:br>
              <a:rPr lang="de-DE" dirty="0"/>
            </a:br>
            <a:r>
              <a:rPr lang="de-DE" dirty="0"/>
              <a:t>Handlungskompetenzen 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18F13"/>
              </a:buClr>
              <a:buFont typeface="Arial" panose="020B0604020202020204" pitchFamily="34" charset="0"/>
              <a:buChar char="•"/>
            </a:pPr>
            <a:r>
              <a:rPr lang="de-DE" dirty="0"/>
              <a:t>Reflexion der eigenen </a:t>
            </a:r>
            <a:br>
              <a:rPr lang="de-DE" dirty="0"/>
            </a:br>
            <a:r>
              <a:rPr lang="de-DE" dirty="0"/>
              <a:t>Einstellung (therapeutische Haltung)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F18F13"/>
              </a:buClr>
              <a:buFont typeface="Arial" panose="020B0604020202020204" pitchFamily="34" charset="0"/>
              <a:buChar char="•"/>
            </a:pPr>
            <a:r>
              <a:rPr lang="de-DE" dirty="0"/>
              <a:t>Teilnehmerzahl: maximal 16 Teilnehmer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BA51AB-1A70-4FF5-883F-08513532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56" y="1557338"/>
            <a:ext cx="2952328" cy="43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1F2F9-D429-47AB-A9E7-0C995602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 </a:t>
            </a:r>
            <a:r>
              <a:rPr lang="de-DE" dirty="0"/>
              <a:t>-m-Therapeuten-Schulung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BE842B-AC86-476B-BFE5-F2FFEA6B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23" y="1557338"/>
            <a:ext cx="8333954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CA405-84AB-4480-BFBE-6C334EE7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Vorteile durch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A2EAE-DBBF-48B7-BCC2-023B1A58A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Die </a:t>
            </a:r>
            <a:r>
              <a:rPr lang="de-DE" sz="2000" b="1" dirty="0"/>
              <a:t>Wirksamkeit</a:t>
            </a:r>
            <a:r>
              <a:rPr lang="de-DE" sz="2000" dirty="0"/>
              <a:t> von </a:t>
            </a: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altLang="de-DE" sz="2000" baseline="30000" dirty="0"/>
              <a:t> </a:t>
            </a:r>
            <a:r>
              <a:rPr lang="de-DE" sz="2000" dirty="0"/>
              <a:t>wurde durch mehrere umfangreiche, wissenschaftliche Studien belegt.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altLang="de-DE" sz="2000" b="1" dirty="0">
                <a:ea typeface="Verdana" panose="020B0604030504040204" pitchFamily="34" charset="0"/>
              </a:rPr>
              <a:t>-m</a:t>
            </a:r>
            <a:r>
              <a:rPr lang="de-DE" altLang="de-DE" sz="2000" dirty="0">
                <a:ea typeface="Verdana" panose="020B0604030504040204" pitchFamily="34" charset="0"/>
              </a:rPr>
              <a:t> erhält kognitive und alltagspraktische Fähigkeiten für einen längeren Zeitraum aufrecht und ist damit „ressourcen-erhaltend“.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altLang="de-DE" sz="2000" b="1" dirty="0">
                <a:ea typeface="Verdana" panose="020B0604030504040204" pitchFamily="34" charset="0"/>
              </a:rPr>
              <a:t>-m</a:t>
            </a:r>
            <a:r>
              <a:rPr lang="de-DE" altLang="de-DE" sz="2000" dirty="0">
                <a:ea typeface="Verdana" panose="020B0604030504040204" pitchFamily="34" charset="0"/>
              </a:rPr>
              <a:t> entspricht den Vorgaben der S3-Leitlinien „Demenzen“ zum Umgang mit als herausfordernd empfundenen Verhaltensweisen.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Verdana" panose="020B0604030504040204" pitchFamily="34" charset="0"/>
              </a:rPr>
              <a:t>Durch die Anwendung von </a:t>
            </a:r>
            <a:r>
              <a:rPr lang="de-DE" altLang="de-DE" sz="2000" b="1" dirty="0">
                <a:ea typeface="ＭＳ Ｐゴシック" panose="020B0600070205080204" pitchFamily="34" charset="-128"/>
              </a:rPr>
              <a:t>MAKS</a:t>
            </a:r>
            <a:r>
              <a:rPr lang="de-DE" altLang="de-DE" sz="2000" b="1" baseline="30000" dirty="0"/>
              <a:t>®</a:t>
            </a:r>
            <a:r>
              <a:rPr lang="de-DE" altLang="de-DE" sz="2000" b="1" dirty="0">
                <a:ea typeface="Verdana" panose="020B0604030504040204" pitchFamily="34" charset="0"/>
              </a:rPr>
              <a:t>-m</a:t>
            </a:r>
            <a:r>
              <a:rPr lang="de-DE" altLang="de-DE" sz="2000" dirty="0">
                <a:ea typeface="Verdana" panose="020B0604030504040204" pitchFamily="34" charset="0"/>
              </a:rPr>
              <a:t> lassen sich emotionale, verhaltensbezogene und andere neuropsychiatrische Symptome (z.B. Depression, Unruhezustände, Halluzinationen usw.) lindern.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131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34C29-DA33-4F69-91CC-C5E53B8C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Vorteile durch </a:t>
            </a:r>
            <a:r>
              <a:rPr lang="de-DE" altLang="de-DE" dirty="0">
                <a:ea typeface="ＭＳ Ｐゴシック" panose="020B0600070205080204" pitchFamily="34" charset="-128"/>
              </a:rPr>
              <a:t>MAKS</a:t>
            </a:r>
            <a:r>
              <a:rPr lang="de-DE" altLang="de-DE" baseline="30000" dirty="0"/>
              <a:t>®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F39F39-4A50-4295-9F02-026E2843C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altLang="de-DE" b="1" dirty="0">
                <a:ea typeface="ＭＳ Ｐゴシック" panose="020B0600070205080204" pitchFamily="34" charset="-128"/>
              </a:rPr>
              <a:t>MAKS</a:t>
            </a:r>
            <a:r>
              <a:rPr lang="de-DE" altLang="de-DE" b="1" baseline="30000" dirty="0"/>
              <a:t>®</a:t>
            </a:r>
            <a:r>
              <a:rPr lang="de-DE" altLang="de-DE" b="1" dirty="0">
                <a:ea typeface="Verdana" panose="020B0604030504040204" pitchFamily="34" charset="0"/>
              </a:rPr>
              <a:t>-m</a:t>
            </a:r>
            <a:r>
              <a:rPr lang="de-DE" altLang="de-DE" dirty="0">
                <a:ea typeface="Verdana" panose="020B0604030504040204" pitchFamily="34" charset="0"/>
              </a:rPr>
              <a:t> entspricht den Anforderungen des neuen </a:t>
            </a:r>
            <a:r>
              <a:rPr lang="de-DE" altLang="de-DE" b="1" dirty="0" err="1">
                <a:ea typeface="Verdana" panose="020B0604030504040204" pitchFamily="34" charset="0"/>
              </a:rPr>
              <a:t>indikatorengestützten</a:t>
            </a:r>
            <a:r>
              <a:rPr lang="de-DE" altLang="de-DE" b="1" dirty="0">
                <a:ea typeface="Verdana" panose="020B0604030504040204" pitchFamily="34" charset="0"/>
              </a:rPr>
              <a:t> Qualitätsmanagements</a:t>
            </a:r>
            <a:r>
              <a:rPr lang="de-DE" altLang="de-DE" dirty="0">
                <a:ea typeface="Verdana" panose="020B0604030504040204" pitchFamily="34" charset="0"/>
              </a:rPr>
              <a:t> für die Risikogruppen „Personen mit kognitiven Einbußen“ und „Personen mit Mobilitätseinbußen“.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altLang="de-DE" dirty="0">
                <a:ea typeface="Verdana" panose="020B0604030504040204" pitchFamily="34" charset="0"/>
              </a:rPr>
              <a:t>Qualitätsprüfungs-Richtlinie (QPR):</a:t>
            </a:r>
          </a:p>
          <a:p>
            <a:pPr marL="696913" lvl="1" indent="-342900"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Verdana" panose="020B0604030504040204" pitchFamily="34" charset="0"/>
              </a:rPr>
              <a:t>Qualitätsbereich 1.1 - Unterstützung im Bereich der Mobilität</a:t>
            </a:r>
          </a:p>
          <a:p>
            <a:pPr marL="696913" lvl="1" indent="-342900"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Verdana" panose="020B0604030504040204" pitchFamily="34" charset="0"/>
              </a:rPr>
              <a:t>Qualitätsbereich 3.2 - Unterstützung bei der Tagesstrukturierung, Beschäftigung und Kommunikation </a:t>
            </a:r>
          </a:p>
          <a:p>
            <a:pPr marL="696913" lvl="1" indent="-342900"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Verdana" panose="020B0604030504040204" pitchFamily="34" charset="0"/>
              </a:rPr>
              <a:t>Qualitätsbereich 4.3 - Unterstützung von versorgten Personen mit herausfordernd erlebtem Verhalten und psychischen Problemlagen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19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B04F9-B331-4CF8-9860-4F84BD6F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Verdana" panose="020B0604030504040204" pitchFamily="34" charset="0"/>
                <a:cs typeface="Verdana" panose="020B0604030504040204" pitchFamily="34" charset="0"/>
              </a:rPr>
              <a:t>MAKS</a:t>
            </a:r>
            <a:r>
              <a:rPr lang="de-DE" altLang="de-DE" baseline="30000" dirty="0">
                <a:ea typeface="Verdana" panose="020B0604030504040204" pitchFamily="34" charset="0"/>
                <a:cs typeface="Verdana" panose="020B0604030504040204" pitchFamily="34" charset="0"/>
              </a:rPr>
              <a:t>® </a:t>
            </a:r>
            <a:r>
              <a:rPr lang="de-DE" altLang="de-DE" dirty="0">
                <a:ea typeface="Verdana" panose="020B0604030504040204" pitchFamily="34" charset="0"/>
                <a:cs typeface="Verdana" panose="020B0604030504040204" pitchFamily="34" charset="0"/>
              </a:rPr>
              <a:t>- Vision und Weiterentwicklung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485BAD-BE71-4E8B-811B-4FF1BA655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669234" cy="44999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68B51B8-EEC5-4CFC-B614-EB1F6026E6EA}"/>
              </a:ext>
            </a:extLst>
          </p:cNvPr>
          <p:cNvSpPr/>
          <p:nvPr/>
        </p:nvSpPr>
        <p:spPr>
          <a:xfrm>
            <a:off x="894626" y="3314512"/>
            <a:ext cx="10297144" cy="1048126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6171F7-3FA2-4FD9-A8AD-C8E6CD081CD7}"/>
              </a:ext>
            </a:extLst>
          </p:cNvPr>
          <p:cNvSpPr txBox="1"/>
          <p:nvPr/>
        </p:nvSpPr>
        <p:spPr bwMode="auto">
          <a:xfrm>
            <a:off x="1237261" y="3638520"/>
            <a:ext cx="9433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kern="0" dirty="0"/>
              <a:t>keine		MCI		leichte		mittelschwere		schwere</a:t>
            </a:r>
          </a:p>
        </p:txBody>
      </p:sp>
      <p:sp>
        <p:nvSpPr>
          <p:cNvPr id="9" name="Geschweifte Klammer links 8">
            <a:extLst>
              <a:ext uri="{FF2B5EF4-FFF2-40B4-BE49-F238E27FC236}">
                <a16:creationId xmlns:a16="http://schemas.microsoft.com/office/drawing/2014/main" id="{3D54415F-6456-4A6A-8B54-EEECD8A302A6}"/>
              </a:ext>
            </a:extLst>
          </p:cNvPr>
          <p:cNvSpPr/>
          <p:nvPr/>
        </p:nvSpPr>
        <p:spPr>
          <a:xfrm rot="5400000">
            <a:off x="7384005" y="284057"/>
            <a:ext cx="400111" cy="6158485"/>
          </a:xfrm>
          <a:prstGeom prst="leftBrace">
            <a:avLst>
              <a:gd name="adj1" fmla="val 136231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CB7FA8-1EDF-486B-8F08-FE9361DD2483}"/>
              </a:ext>
            </a:extLst>
          </p:cNvPr>
          <p:cNvSpPr txBox="1"/>
          <p:nvPr/>
        </p:nvSpPr>
        <p:spPr bwMode="auto">
          <a:xfrm>
            <a:off x="6981443" y="2687500"/>
            <a:ext cx="1205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Demenz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BEB18E8-9B19-43F2-B8BA-1D63F9CD76DC}"/>
              </a:ext>
            </a:extLst>
          </p:cNvPr>
          <p:cNvCxnSpPr>
            <a:cxnSpLocks/>
          </p:cNvCxnSpPr>
          <p:nvPr/>
        </p:nvCxnSpPr>
        <p:spPr>
          <a:xfrm>
            <a:off x="4504066" y="1567193"/>
            <a:ext cx="0" cy="449009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04F0CEB-8927-4367-8422-34470A645CF4}"/>
              </a:ext>
            </a:extLst>
          </p:cNvPr>
          <p:cNvCxnSpPr>
            <a:cxnSpLocks/>
          </p:cNvCxnSpPr>
          <p:nvPr/>
        </p:nvCxnSpPr>
        <p:spPr>
          <a:xfrm>
            <a:off x="8975570" y="1557338"/>
            <a:ext cx="375" cy="44999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80BC3853-5784-48E6-BA31-8BA03B94CF29}"/>
              </a:ext>
            </a:extLst>
          </p:cNvPr>
          <p:cNvSpPr/>
          <p:nvPr/>
        </p:nvSpPr>
        <p:spPr>
          <a:xfrm rot="5400000">
            <a:off x="5723865" y="-525870"/>
            <a:ext cx="213929" cy="6275472"/>
          </a:xfrm>
          <a:prstGeom prst="leftBrace">
            <a:avLst>
              <a:gd name="adj1" fmla="val 102447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692F0A8-2EB0-49AB-8CB4-C95B305A50AC}"/>
              </a:ext>
            </a:extLst>
          </p:cNvPr>
          <p:cNvSpPr txBox="1"/>
          <p:nvPr/>
        </p:nvSpPr>
        <p:spPr bwMode="auto">
          <a:xfrm>
            <a:off x="5010075" y="1936067"/>
            <a:ext cx="1641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MAKS</a:t>
            </a:r>
            <a:r>
              <a:rPr lang="de-DE" altLang="de-DE" sz="2000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2000" kern="0" dirty="0"/>
              <a:t> - m</a:t>
            </a:r>
          </a:p>
        </p:txBody>
      </p: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4B4637CC-7455-4C72-98A8-91BF6DD6CCE8}"/>
              </a:ext>
            </a:extLst>
          </p:cNvPr>
          <p:cNvSpPr/>
          <p:nvPr/>
        </p:nvSpPr>
        <p:spPr>
          <a:xfrm rot="5400000">
            <a:off x="2575255" y="1170356"/>
            <a:ext cx="213929" cy="3608685"/>
          </a:xfrm>
          <a:prstGeom prst="leftBrace">
            <a:avLst>
              <a:gd name="adj1" fmla="val 8712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29125BA-D818-4FED-8E16-BF68279EA749}"/>
              </a:ext>
            </a:extLst>
          </p:cNvPr>
          <p:cNvSpPr txBox="1"/>
          <p:nvPr/>
        </p:nvSpPr>
        <p:spPr bwMode="auto">
          <a:xfrm>
            <a:off x="1830057" y="1787148"/>
            <a:ext cx="2421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MAKS</a:t>
            </a:r>
            <a:r>
              <a:rPr lang="de-DE" altLang="de-DE" sz="2000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2000" kern="0" dirty="0"/>
              <a:t> – </a:t>
            </a:r>
            <a:r>
              <a:rPr lang="de-DE" sz="2000" kern="0" dirty="0" err="1"/>
              <a:t>kog</a:t>
            </a:r>
            <a:r>
              <a:rPr lang="de-DE" sz="2000" kern="0" dirty="0"/>
              <a:t> (in Entwicklung)</a:t>
            </a:r>
          </a:p>
        </p:txBody>
      </p:sp>
      <p:sp>
        <p:nvSpPr>
          <p:cNvPr id="26" name="Geschweifte Klammer links 25">
            <a:extLst>
              <a:ext uri="{FF2B5EF4-FFF2-40B4-BE49-F238E27FC236}">
                <a16:creationId xmlns:a16="http://schemas.microsoft.com/office/drawing/2014/main" id="{44312EE4-4C99-4BC4-9927-F7A354EEC68B}"/>
              </a:ext>
            </a:extLst>
          </p:cNvPr>
          <p:cNvSpPr/>
          <p:nvPr/>
        </p:nvSpPr>
        <p:spPr>
          <a:xfrm rot="5400000">
            <a:off x="9718432" y="1766955"/>
            <a:ext cx="216020" cy="1687733"/>
          </a:xfrm>
          <a:prstGeom prst="leftBrace">
            <a:avLst>
              <a:gd name="adj1" fmla="val 10930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39DB415-D398-4046-871C-DF9636BAF99D}"/>
              </a:ext>
            </a:extLst>
          </p:cNvPr>
          <p:cNvSpPr txBox="1"/>
          <p:nvPr/>
        </p:nvSpPr>
        <p:spPr bwMode="auto">
          <a:xfrm>
            <a:off x="8968566" y="1498519"/>
            <a:ext cx="26496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MAKS</a:t>
            </a:r>
            <a:r>
              <a:rPr lang="de-DE" altLang="de-DE" sz="2000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sz="2000" kern="0" dirty="0"/>
              <a:t> – s </a:t>
            </a:r>
          </a:p>
          <a:p>
            <a:pPr algn="ctr"/>
            <a:r>
              <a:rPr lang="de-DE" sz="2000" kern="0" dirty="0"/>
              <a:t>(in wissenschaftlicher Erprobung)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F10FCDB-3C02-467A-9A0A-04628032EF47}"/>
              </a:ext>
            </a:extLst>
          </p:cNvPr>
          <p:cNvSpPr txBox="1"/>
          <p:nvPr/>
        </p:nvSpPr>
        <p:spPr bwMode="auto">
          <a:xfrm>
            <a:off x="1434982" y="5009908"/>
            <a:ext cx="2472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kern="0" dirty="0"/>
              <a:t>Primäre Prävention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CA07D8E-A7D8-4E2E-8C98-8F69E8BB5748}"/>
              </a:ext>
            </a:extLst>
          </p:cNvPr>
          <p:cNvSpPr txBox="1"/>
          <p:nvPr/>
        </p:nvSpPr>
        <p:spPr bwMode="auto">
          <a:xfrm>
            <a:off x="5255207" y="4856020"/>
            <a:ext cx="2792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Sekundäre Prävention </a:t>
            </a:r>
          </a:p>
          <a:p>
            <a:pPr algn="ctr"/>
            <a:r>
              <a:rPr lang="de-DE" sz="2000" kern="0" dirty="0"/>
              <a:t>→ Therapie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07E59C8-0EAC-4317-9249-0DB03DA72E8B}"/>
              </a:ext>
            </a:extLst>
          </p:cNvPr>
          <p:cNvSpPr txBox="1"/>
          <p:nvPr/>
        </p:nvSpPr>
        <p:spPr bwMode="auto">
          <a:xfrm>
            <a:off x="9111844" y="5009908"/>
            <a:ext cx="23955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kern="0" dirty="0"/>
              <a:t>Tertiäre Prävention </a:t>
            </a:r>
          </a:p>
        </p:txBody>
      </p:sp>
    </p:spTree>
    <p:extLst>
      <p:ext uri="{BB962C8B-B14F-4D97-AF65-F5344CB8AC3E}">
        <p14:creationId xmlns:p14="http://schemas.microsoft.com/office/powerpoint/2010/main" val="107260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7ADDC7-BBDA-4B67-BD16-A540ECEF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MAKS</a:t>
            </a:r>
            <a:r>
              <a:rPr lang="de-DE" baseline="30000" dirty="0"/>
              <a:t>®</a:t>
            </a:r>
            <a:r>
              <a:rPr lang="de-DE" dirty="0"/>
              <a:t>-Einrichtungszertifizierung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6624C33-E449-6A11-5478-81249B5CE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82399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Was ist der Zweck der Einrichtungszertifizierung?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Auch wenn eine Einrichtung über zertifizierte MAKS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-Therapeuten verfügt, ist nicht gesichert…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 dass MAKS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auch angeboten wird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 dass MAKS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für alle interessierten Bewohner / Gäste zugänglich ist.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 dass MAKS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nach den für die Wirksamkeit wesentlichen Vorgaben (v.a. Häufigkeit) angeboten wird.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Ziel: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MAKS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-Einrichtungszertifizierung soll Transparenz für Betroffene und Angehörige schaffen. </a:t>
            </a:r>
          </a:p>
        </p:txBody>
      </p:sp>
    </p:spTree>
    <p:extLst>
      <p:ext uri="{BB962C8B-B14F-4D97-AF65-F5344CB8AC3E}">
        <p14:creationId xmlns:p14="http://schemas.microsoft.com/office/powerpoint/2010/main" val="30103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7ADDC7-BBDA-4B67-BD16-A540ECEF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MAKS</a:t>
            </a:r>
            <a:r>
              <a:rPr lang="de-DE" baseline="30000" dirty="0"/>
              <a:t>®</a:t>
            </a:r>
            <a:r>
              <a:rPr lang="de-DE" dirty="0"/>
              <a:t>-Einrichtungszertifizierung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CEE2B3-1F81-482E-F54C-BAC25BB9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Zertifizierte MAKS</a:t>
            </a:r>
            <a: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-Einrichtungen…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werden auf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www.clarmap.com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als zertifizierte Einrichtung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veröffentlicht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Können über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Umkreissuche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von Betroffenen, Angehörigen und Interessierten gefunden werden.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Folgende Einrichtungsarten können zertifiziert werden: 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Vollstationäre Pflegeeinrichtungen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Tagespflege-Einrichtungen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Akutkliniken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Reha-Einrichtungen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Wohngruppen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3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7ADDC7-BBDA-4B67-BD16-A540ECEF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MAKS</a:t>
            </a:r>
            <a:r>
              <a:rPr lang="de-DE" baseline="30000" dirty="0"/>
              <a:t>®</a:t>
            </a:r>
            <a:r>
              <a:rPr lang="de-DE" dirty="0"/>
              <a:t>-Einrichtungszertifizierung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DB9FF6-FF57-21EC-B00D-E95DC3A20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Eckdaten zum Zertifizierungsprozess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Anforderungen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beziehen sich auf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Häufigkeit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Regelmäßigkeit der Umsetzung, Personalschlüssel, Gruppengröße,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materielle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räumliche Voraussetzungen.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Nachweisführung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(durch die Einrichtung) und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Nachweisprüfung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(durch ClarCert) erfolgt ausschließlich digital mittels Datenblatt und Therapie-Listen. Es findet kein Audit vor Ort statt. 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findet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jährliche Prüfung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Dokumente statt.  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Den detaillierten Anforderungskatalog sowie weitere Informationen finden Sie unter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www.clarcert.com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309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AEEC4-3DAD-4A3D-892E-9BDC35AC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altLang="de-DE" dirty="0">
                <a:ea typeface="Verdana" panose="020B0604030504040204" pitchFamily="34" charset="0"/>
                <a:cs typeface="Verdana" panose="020B0604030504040204" pitchFamily="34" charset="0"/>
              </a:rPr>
              <a:t>MAKS</a:t>
            </a:r>
            <a:r>
              <a:rPr lang="de-DE" altLang="de-DE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altLang="de-DE" dirty="0">
                <a:ea typeface="Verdana" panose="020B0604030504040204" pitchFamily="34" charset="0"/>
                <a:cs typeface="Verdana" panose="020B0604030504040204" pitchFamily="34" charset="0"/>
              </a:rPr>
              <a:t>-m?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A0763E-1B06-4FA9-888C-6790521007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7338"/>
            <a:ext cx="10442376" cy="4935534"/>
          </a:xfrm>
        </p:spPr>
        <p:txBody>
          <a:bodyPr/>
          <a:lstStyle/>
          <a:p>
            <a:pPr algn="l"/>
            <a:r>
              <a:rPr lang="de-DE" altLang="de-DE" b="1" dirty="0">
                <a:ea typeface="Verdana" panose="020B0604030504040204" pitchFamily="34" charset="0"/>
                <a:cs typeface="Verdana" panose="020B0604030504040204" pitchFamily="34" charset="0"/>
              </a:rPr>
              <a:t>MAKS</a:t>
            </a:r>
            <a:r>
              <a:rPr lang="de-DE" altLang="de-DE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altLang="de-DE" b="1" dirty="0">
                <a:ea typeface="Verdana" panose="020B0604030504040204" pitchFamily="34" charset="0"/>
                <a:cs typeface="Verdana" panose="020B0604030504040204" pitchFamily="34" charset="0"/>
              </a:rPr>
              <a:t>-m</a:t>
            </a:r>
            <a:r>
              <a:rPr lang="de-DE" altLang="de-DE" dirty="0"/>
              <a:t> ist eine </a:t>
            </a:r>
            <a:r>
              <a:rPr lang="de-DE" altLang="de-DE" b="1" dirty="0"/>
              <a:t>multimodale</a:t>
            </a:r>
            <a:r>
              <a:rPr lang="de-DE" altLang="de-DE" dirty="0"/>
              <a:t>, </a:t>
            </a:r>
            <a:r>
              <a:rPr lang="de-DE" altLang="de-DE" b="1" dirty="0"/>
              <a:t>psychosoziale (nicht-medikamentöse)</a:t>
            </a:r>
            <a:r>
              <a:rPr lang="de-DE" altLang="de-DE" dirty="0"/>
              <a:t> Gruppentherapie für Menschen mit leichter kognitiver Beeinträchtigung, leichter oder mittelschwerer </a:t>
            </a:r>
            <a:r>
              <a:rPr lang="de-DE" altLang="de-DE" b="1" dirty="0"/>
              <a:t>Demenz.</a:t>
            </a:r>
            <a:endParaRPr lang="de-DE" dirty="0"/>
          </a:p>
          <a:p>
            <a:pPr algn="l">
              <a:buNone/>
            </a:pPr>
            <a:r>
              <a:rPr lang="de-DE" altLang="de-DE" b="1" dirty="0">
                <a:solidFill>
                  <a:srgbClr val="1F77D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DE" altLang="de-DE" b="1" dirty="0">
                <a:solidFill>
                  <a:srgbClr val="2A921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altLang="de-DE" b="1" dirty="0">
                <a:solidFill>
                  <a:srgbClr val="CA002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de-DE" altLang="de-DE" b="1" dirty="0">
                <a:solidFill>
                  <a:srgbClr val="F29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e-DE" altLang="de-DE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de-DE" dirty="0"/>
              <a:t> besteht aus vier Modulen (multimodal)</a:t>
            </a:r>
          </a:p>
          <a:p>
            <a:pPr lvl="1">
              <a:buClr>
                <a:srgbClr val="F18F13"/>
              </a:buClr>
            </a:pPr>
            <a:r>
              <a:rPr lang="de-DE" sz="1600" b="1" dirty="0">
                <a:latin typeface="Comic Sans MS" pitchFamily="66" charset="0"/>
              </a:rPr>
              <a:t>  (Senso-)</a:t>
            </a:r>
            <a:r>
              <a:rPr lang="de-DE" sz="3200" b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de-DE" sz="1600" b="1" dirty="0">
                <a:latin typeface="Comic Sans MS" pitchFamily="66" charset="0"/>
              </a:rPr>
              <a:t>otorisch</a:t>
            </a:r>
          </a:p>
          <a:p>
            <a:pPr lvl="1">
              <a:buClr>
                <a:srgbClr val="F18F13"/>
              </a:buClr>
            </a:pPr>
            <a:r>
              <a:rPr lang="de-DE" sz="1600" b="1" dirty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de-DE" sz="3200" b="1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de-DE" sz="1600" b="1" dirty="0">
                <a:latin typeface="Comic Sans MS" pitchFamily="66" charset="0"/>
              </a:rPr>
              <a:t>lltagspraktisch</a:t>
            </a:r>
          </a:p>
          <a:p>
            <a:pPr lvl="1">
              <a:buClr>
                <a:srgbClr val="F18F13"/>
              </a:buClr>
            </a:pPr>
            <a:r>
              <a:rPr lang="de-DE" sz="16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de-DE" sz="3200" b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de-DE" sz="1600" b="1" dirty="0">
                <a:latin typeface="Comic Sans MS" pitchFamily="66" charset="0"/>
              </a:rPr>
              <a:t>ognitiv</a:t>
            </a:r>
          </a:p>
          <a:p>
            <a:pPr lvl="1">
              <a:buClr>
                <a:srgbClr val="F18F13"/>
              </a:buClr>
            </a:pPr>
            <a:r>
              <a:rPr lang="de-DE" sz="1600" b="1" dirty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de-DE" sz="3600" b="1" dirty="0">
                <a:solidFill>
                  <a:srgbClr val="FFC000"/>
                </a:solidFill>
                <a:latin typeface="Comic Sans MS" pitchFamily="66" charset="0"/>
              </a:rPr>
              <a:t>S</a:t>
            </a:r>
            <a:r>
              <a:rPr lang="de-DE" sz="1600" b="1" dirty="0">
                <a:latin typeface="Comic Sans MS" pitchFamily="66" charset="0"/>
              </a:rPr>
              <a:t>ozial</a:t>
            </a:r>
          </a:p>
          <a:p>
            <a:pPr>
              <a:buNone/>
            </a:pPr>
            <a:r>
              <a:rPr lang="de-DE" dirty="0"/>
              <a:t>Die vier Module werden in einer Therapieeinheit nacheinander durchgeführt.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039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4C50D0-F1BC-4BE6-AE3C-11EBBD691F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…vielen Dank für Ihre Aufmerksamkeit…</a:t>
            </a:r>
          </a:p>
        </p:txBody>
      </p:sp>
    </p:spTree>
    <p:extLst>
      <p:ext uri="{BB962C8B-B14F-4D97-AF65-F5344CB8AC3E}">
        <p14:creationId xmlns:p14="http://schemas.microsoft.com/office/powerpoint/2010/main" val="20916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3CD1B-C11A-4CBD-82B8-A51314E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Tagespläne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C447C-52C4-4E3C-B86F-0C617AD8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57338"/>
            <a:ext cx="3817640" cy="450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DCE27C-CD7C-4883-9A7A-1FF98D240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6641785" y="1990785"/>
            <a:ext cx="759800" cy="504056"/>
          </a:xfrm>
          <a:prstGeom prst="triangle">
            <a:avLst/>
          </a:prstGeom>
          <a:solidFill>
            <a:srgbClr val="F18F13"/>
          </a:solidFill>
          <a:ln>
            <a:solidFill>
              <a:srgbClr val="F18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C3B3BA-6DED-4EC0-A8B3-9B7457B2DEF2}"/>
              </a:ext>
            </a:extLst>
          </p:cNvPr>
          <p:cNvSpPr txBox="1"/>
          <p:nvPr/>
        </p:nvSpPr>
        <p:spPr>
          <a:xfrm>
            <a:off x="7392144" y="1888870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18F13"/>
                </a:solidFill>
                <a:latin typeface="+mn-lt"/>
              </a:rPr>
              <a:t>Handbuch</a:t>
            </a:r>
          </a:p>
          <a:p>
            <a:r>
              <a:rPr lang="de-DE" sz="2000" dirty="0">
                <a:solidFill>
                  <a:srgbClr val="F18F13"/>
                </a:solidFill>
                <a:latin typeface="+mn-lt"/>
              </a:rPr>
              <a:t>anklicken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06028E-47DB-4B6E-8BDF-958574543D39}"/>
              </a:ext>
            </a:extLst>
          </p:cNvPr>
          <p:cNvSpPr txBox="1"/>
          <p:nvPr/>
        </p:nvSpPr>
        <p:spPr>
          <a:xfrm>
            <a:off x="6769657" y="3075057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prstClr val="black"/>
                </a:solidFill>
                <a:latin typeface="+mn-lt"/>
              </a:rPr>
              <a:t>(Tagespläne siehe </a:t>
            </a:r>
          </a:p>
          <a:p>
            <a:r>
              <a:rPr lang="de-DE" sz="2000" dirty="0">
                <a:solidFill>
                  <a:prstClr val="black"/>
                </a:solidFill>
                <a:latin typeface="+mn-lt"/>
              </a:rPr>
              <a:t>digitales Handbuch)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CC495B-046E-4156-865E-DFD59431D4FC}"/>
              </a:ext>
            </a:extLst>
          </p:cNvPr>
          <p:cNvSpPr txBox="1"/>
          <p:nvPr/>
        </p:nvSpPr>
        <p:spPr>
          <a:xfrm>
            <a:off x="6672064" y="392783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Hellgrau unterlegt</a:t>
            </a:r>
          </a:p>
          <a:p>
            <a:r>
              <a:rPr lang="de-DE" sz="2000" dirty="0">
                <a:solidFill>
                  <a:prstClr val="black"/>
                </a:solidFill>
                <a:latin typeface="+mn-lt"/>
              </a:rPr>
              <a:t>Wiederkehrende Elemente (siehe digitales Handbuch)</a:t>
            </a:r>
          </a:p>
        </p:txBody>
      </p:sp>
    </p:spTree>
    <p:extLst>
      <p:ext uri="{BB962C8B-B14F-4D97-AF65-F5344CB8AC3E}">
        <p14:creationId xmlns:p14="http://schemas.microsoft.com/office/powerpoint/2010/main" val="226461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1E81F-53FC-4CF1-A030-727F40B2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Soziales Modul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CB080-1EA1-42DE-A80A-53053B16D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In der Gruppe ankommen, Gemeinschaft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Förderung sozial-kommunikativer Ressourcen (Kontakt, Austausch)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Wertschätzung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Stärkung der Identität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Beschäftigung mit existentiell wichtigen </a:t>
            </a:r>
            <a:br>
              <a:rPr lang="de-DE" sz="2000" dirty="0">
                <a:cs typeface="Arial" pitchFamily="34" charset="0"/>
              </a:rPr>
            </a:br>
            <a:r>
              <a:rPr lang="de-DE" sz="2000" dirty="0">
                <a:cs typeface="Arial" pitchFamily="34" charset="0"/>
              </a:rPr>
              <a:t>Themen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  <p:pic>
        <p:nvPicPr>
          <p:cNvPr id="6" name="Grafik 5" descr="Soziale Einstimmung.jpg">
            <a:extLst>
              <a:ext uri="{FF2B5EF4-FFF2-40B4-BE49-F238E27FC236}">
                <a16:creationId xmlns:a16="http://schemas.microsoft.com/office/drawing/2014/main" id="{21314735-396B-42FE-B99A-9BCB756261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249" y="1557338"/>
            <a:ext cx="4524141" cy="33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63F-E28A-4F10-B48D-987B0970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(Senso-)Motorisches Modul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B04FD0-D7A5-491A-BB07-2109C3367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Aktivierung und Erhalt motorischer Fähigkeiten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Förderung der Bewegungssicherheit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Förderung der Koordination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Förderung der Körperwahrnehmung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  <p:pic>
        <p:nvPicPr>
          <p:cNvPr id="5" name="Grafik 4" descr="motorisches Modul.jpg">
            <a:extLst>
              <a:ext uri="{FF2B5EF4-FFF2-40B4-BE49-F238E27FC236}">
                <a16:creationId xmlns:a16="http://schemas.microsoft.com/office/drawing/2014/main" id="{EAA3D214-4733-487D-A6D8-77B1BBA95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066" y="1557338"/>
            <a:ext cx="4072508" cy="34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7898A-B1A8-423B-8892-0958C0EA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(Senso-)Motorisches Modul</a:t>
            </a:r>
          </a:p>
        </p:txBody>
      </p:sp>
      <p:pic>
        <p:nvPicPr>
          <p:cNvPr id="4" name="Grafik 3" descr="IMG_20181025_102400.jpg">
            <a:extLst>
              <a:ext uri="{FF2B5EF4-FFF2-40B4-BE49-F238E27FC236}">
                <a16:creationId xmlns:a16="http://schemas.microsoft.com/office/drawing/2014/main" id="{744CEF16-F5B7-4271-8C36-1F634D302D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8311" y="1557338"/>
            <a:ext cx="5745839" cy="43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0FCE-5DF4-4976-A18A-7F1F5033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(Senso-)Motorisches Modul</a:t>
            </a:r>
          </a:p>
        </p:txBody>
      </p:sp>
      <p:pic>
        <p:nvPicPr>
          <p:cNvPr id="4" name="Grafik 3" descr="LOW-RES_ND58487_MASK.jpg">
            <a:extLst>
              <a:ext uri="{FF2B5EF4-FFF2-40B4-BE49-F238E27FC236}">
                <a16:creationId xmlns:a16="http://schemas.microsoft.com/office/drawing/2014/main" id="{0C72E0C4-2552-4B5C-8DEC-A686D97025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4170" y="1557338"/>
            <a:ext cx="6210436" cy="41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0053D-465F-4B0F-8642-5739AA98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Kognitives Modul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D55F24-C949-4C7D-AA6A-12803CB87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Aktivierung und Erhalt der kognitiven Fähigkeiten, wie Aufmerksamkeit, Auffassung, Gedächtnis,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itchFamily="34" charset="0"/>
              </a:rPr>
              <a:t>Erhalt der Kulturtechniken Lesen, Schreiben und Rechnen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  <p:pic>
        <p:nvPicPr>
          <p:cNvPr id="5" name="Grafik 4" descr="LOW-RES_ND50837_MASK.jpg">
            <a:extLst>
              <a:ext uri="{FF2B5EF4-FFF2-40B4-BE49-F238E27FC236}">
                <a16:creationId xmlns:a16="http://schemas.microsoft.com/office/drawing/2014/main" id="{AA406783-3161-44A3-8474-9AFE1E1F5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294" y="1557338"/>
            <a:ext cx="5040052" cy="33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7606"/>
      </p:ext>
    </p:extLst>
  </p:cSld>
  <p:clrMapOvr>
    <a:masterClrMapping/>
  </p:clrMapOvr>
</p:sld>
</file>

<file path=ppt/theme/theme1.xml><?xml version="1.0" encoding="utf-8"?>
<a:theme xmlns:a="http://schemas.openxmlformats.org/drawingml/2006/main" name="ClarCe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arC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kern="0" dirty="0" smtClean="0"/>
        </a:defPPr>
      </a:lstStyle>
    </a:txDef>
  </a:objectDefaults>
  <a:extraClrSchemeLst>
    <a:extraClrScheme>
      <a:clrScheme name="ClarCer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Cer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Cer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Cer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Cer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2ACBA78E-1DDC-405B-A4E8-F9B1DF4C7748}" vid="{3F629072-DA8B-4DFB-854B-D3CA0AD0031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_folienmaster maks-M1 (210312)</Template>
  <TotalTime>0</TotalTime>
  <Words>1184</Words>
  <Application>Microsoft Office PowerPoint</Application>
  <PresentationFormat>Breitbild</PresentationFormat>
  <Paragraphs>157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Wingdings</vt:lpstr>
      <vt:lpstr>ClarCert</vt:lpstr>
      <vt:lpstr>Microsoft Excel Chart</vt:lpstr>
      <vt:lpstr>MAKS®-m  Psychosoziale Intervention  zur Therapie kognitiver Beeinträchtigungen</vt:lpstr>
      <vt:lpstr>Ausgangspunkte</vt:lpstr>
      <vt:lpstr>Was ist MAKS®-m?</vt:lpstr>
      <vt:lpstr>Tagespläne</vt:lpstr>
      <vt:lpstr>Soziales Modul</vt:lpstr>
      <vt:lpstr>(Senso-)Motorisches Modul</vt:lpstr>
      <vt:lpstr>(Senso-)Motorisches Modul</vt:lpstr>
      <vt:lpstr>(Senso-)Motorisches Modul</vt:lpstr>
      <vt:lpstr>Kognitives Modul</vt:lpstr>
      <vt:lpstr>Kognitives Modul</vt:lpstr>
      <vt:lpstr>Kognitives Modul</vt:lpstr>
      <vt:lpstr>Kognitives Modul</vt:lpstr>
      <vt:lpstr>Alltagspraktisches Modul</vt:lpstr>
      <vt:lpstr>Alltagspraktisches Modul</vt:lpstr>
      <vt:lpstr>Übersicht über das digitale MAKS®-Handbuch </vt:lpstr>
      <vt:lpstr>Wissenschaftliche Studien MAKS®</vt:lpstr>
      <vt:lpstr>Wirkung auf kognitive Fähigkeiten</vt:lpstr>
      <vt:lpstr>Zentrale Forschungsergebnisse zu MAKS®</vt:lpstr>
      <vt:lpstr>Wie werde ich MAKS® -Therapeut?</vt:lpstr>
      <vt:lpstr>Wie werde ich MAKS® -Therapeut?</vt:lpstr>
      <vt:lpstr>Voraussetzungen zur Umsetzung von MAKS® </vt:lpstr>
      <vt:lpstr>Nachhaltige Kompetenzsteigerung mit MAKS® </vt:lpstr>
      <vt:lpstr>Aufbau der MAKS® -m-Therapeuten-Schulung</vt:lpstr>
      <vt:lpstr>Ihre Vorteile durch MAKS®</vt:lpstr>
      <vt:lpstr>Ihre Vorteile durch MAKS®</vt:lpstr>
      <vt:lpstr>MAKS® - Vision und Weiterentwicklung </vt:lpstr>
      <vt:lpstr>MAKS®-Einrichtungszertifizierung</vt:lpstr>
      <vt:lpstr>MAKS®-Einrichtungszertifizierung</vt:lpstr>
      <vt:lpstr>MAKS®-Einrichtungszertifizierung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ClarCert-Vorlage</dc:subject>
  <dc:creator>ClarCert - Lea Keilberth</dc:creator>
  <cp:lastModifiedBy>ClarCert - Christin Hübner</cp:lastModifiedBy>
  <cp:revision>32</cp:revision>
  <cp:lastPrinted>2017-02-06T10:00:47Z</cp:lastPrinted>
  <dcterms:created xsi:type="dcterms:W3CDTF">2021-06-10T07:14:45Z</dcterms:created>
  <dcterms:modified xsi:type="dcterms:W3CDTF">2023-12-07T11:08:47Z</dcterms:modified>
</cp:coreProperties>
</file>